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64" r:id="rId14"/>
    <p:sldId id="265" r:id="rId15"/>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6" d="100"/>
          <a:sy n="76" d="100"/>
        </p:scale>
        <p:origin x="108" y="8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4C2CD-DF6A-45D9-AAF7-411F7DCF197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F46AD9-AA3F-4D74-BB79-629A74DF6785}">
      <dgm:prSet/>
      <dgm:spPr/>
      <dgm:t>
        <a:bodyPr/>
        <a:lstStyle/>
        <a:p>
          <a:pPr>
            <a:defRPr cap="all"/>
          </a:pPr>
          <a:r>
            <a:rPr lang="en-US"/>
            <a:t>El c</a:t>
          </a:r>
          <a:r>
            <a:rPr lang="es-ES"/>
            <a:t>á</a:t>
          </a:r>
          <a:r>
            <a:rPr lang="en-US"/>
            <a:t>ncer de mama es uno de los tipos de cancer mas communes, afectando a millones de mujeres en todo el mundo.</a:t>
          </a:r>
        </a:p>
      </dgm:t>
    </dgm:pt>
    <dgm:pt modelId="{94AB7608-3C6C-4314-9604-D07A12F88EF8}" type="parTrans" cxnId="{C673C9FA-3FB9-45F4-9696-ECA4D6C822A9}">
      <dgm:prSet/>
      <dgm:spPr/>
      <dgm:t>
        <a:bodyPr/>
        <a:lstStyle/>
        <a:p>
          <a:endParaRPr lang="en-US"/>
        </a:p>
      </dgm:t>
    </dgm:pt>
    <dgm:pt modelId="{5EEEFB2C-3493-4FC1-8527-89588D49089C}" type="sibTrans" cxnId="{C673C9FA-3FB9-45F4-9696-ECA4D6C822A9}">
      <dgm:prSet/>
      <dgm:spPr/>
      <dgm:t>
        <a:bodyPr/>
        <a:lstStyle/>
        <a:p>
          <a:endParaRPr lang="en-US"/>
        </a:p>
      </dgm:t>
    </dgm:pt>
    <dgm:pt modelId="{72B94AE5-B9D3-46D8-84A3-9A9A9246AA0D}">
      <dgm:prSet/>
      <dgm:spPr/>
      <dgm:t>
        <a:bodyPr/>
        <a:lstStyle/>
        <a:p>
          <a:pPr>
            <a:defRPr cap="all"/>
          </a:pPr>
          <a:r>
            <a:rPr lang="es-GT"/>
            <a:t>Cada vez se tienen avances en la medicina y la tecnología que nos han permitido desarrollar herramientas poderosas para su detección temprana y tratamiento efectivo.</a:t>
          </a:r>
          <a:endParaRPr lang="en-US"/>
        </a:p>
      </dgm:t>
    </dgm:pt>
    <dgm:pt modelId="{09226159-226E-4D32-A196-8BA0BD6C3A9D}" type="parTrans" cxnId="{BFA1CAF9-680D-4191-BB41-5ABBE0C5EEE3}">
      <dgm:prSet/>
      <dgm:spPr/>
      <dgm:t>
        <a:bodyPr/>
        <a:lstStyle/>
        <a:p>
          <a:endParaRPr lang="en-US"/>
        </a:p>
      </dgm:t>
    </dgm:pt>
    <dgm:pt modelId="{4C313BCA-24FA-40E2-8452-ECD7652DC0F8}" type="sibTrans" cxnId="{BFA1CAF9-680D-4191-BB41-5ABBE0C5EEE3}">
      <dgm:prSet/>
      <dgm:spPr/>
      <dgm:t>
        <a:bodyPr/>
        <a:lstStyle/>
        <a:p>
          <a:endParaRPr lang="en-US"/>
        </a:p>
      </dgm:t>
    </dgm:pt>
    <dgm:pt modelId="{A3F619B4-FF8B-4667-8220-3F00022CB826}" type="pres">
      <dgm:prSet presAssocID="{5C74C2CD-DF6A-45D9-AAF7-411F7DCF1973}" presName="root" presStyleCnt="0">
        <dgm:presLayoutVars>
          <dgm:dir/>
          <dgm:resizeHandles val="exact"/>
        </dgm:presLayoutVars>
      </dgm:prSet>
      <dgm:spPr/>
    </dgm:pt>
    <dgm:pt modelId="{606EE99A-670F-429F-82CB-B0D6FB1389BC}" type="pres">
      <dgm:prSet presAssocID="{6DF46AD9-AA3F-4D74-BB79-629A74DF6785}" presName="compNode" presStyleCnt="0"/>
      <dgm:spPr/>
    </dgm:pt>
    <dgm:pt modelId="{F45C7954-A833-45FF-98B6-A530CD07F198}" type="pres">
      <dgm:prSet presAssocID="{6DF46AD9-AA3F-4D74-BB79-629A74DF6785}" presName="iconBgRect" presStyleLbl="bgShp" presStyleIdx="0" presStyleCnt="2"/>
      <dgm:spPr/>
    </dgm:pt>
    <dgm:pt modelId="{C14AC3E8-813A-4F40-B6EF-1AFE6F06EDCC}" type="pres">
      <dgm:prSet presAssocID="{6DF46AD9-AA3F-4D74-BB79-629A74DF67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N"/>
        </a:ext>
      </dgm:extLst>
    </dgm:pt>
    <dgm:pt modelId="{1BA0C78F-42EE-4010-82D4-CD9AC0A5624E}" type="pres">
      <dgm:prSet presAssocID="{6DF46AD9-AA3F-4D74-BB79-629A74DF6785}" presName="spaceRect" presStyleCnt="0"/>
      <dgm:spPr/>
    </dgm:pt>
    <dgm:pt modelId="{7E34E7A2-9059-43F1-B544-C716E6EEA2FB}" type="pres">
      <dgm:prSet presAssocID="{6DF46AD9-AA3F-4D74-BB79-629A74DF6785}" presName="textRect" presStyleLbl="revTx" presStyleIdx="0" presStyleCnt="2">
        <dgm:presLayoutVars>
          <dgm:chMax val="1"/>
          <dgm:chPref val="1"/>
        </dgm:presLayoutVars>
      </dgm:prSet>
      <dgm:spPr/>
    </dgm:pt>
    <dgm:pt modelId="{8708A0C5-1C8A-4D48-AFF5-AECBC9976DE8}" type="pres">
      <dgm:prSet presAssocID="{5EEEFB2C-3493-4FC1-8527-89588D49089C}" presName="sibTrans" presStyleCnt="0"/>
      <dgm:spPr/>
    </dgm:pt>
    <dgm:pt modelId="{4F55DF67-61C4-4FE1-8825-AA7A4A96524B}" type="pres">
      <dgm:prSet presAssocID="{72B94AE5-B9D3-46D8-84A3-9A9A9246AA0D}" presName="compNode" presStyleCnt="0"/>
      <dgm:spPr/>
    </dgm:pt>
    <dgm:pt modelId="{A62DA193-4BBE-4775-A558-830ABB1DDA4A}" type="pres">
      <dgm:prSet presAssocID="{72B94AE5-B9D3-46D8-84A3-9A9A9246AA0D}" presName="iconBgRect" presStyleLbl="bgShp" presStyleIdx="1" presStyleCnt="2"/>
      <dgm:spPr/>
    </dgm:pt>
    <dgm:pt modelId="{8C758936-E3B8-4B41-96C1-0D899E86822E}" type="pres">
      <dgm:prSet presAssocID="{72B94AE5-B9D3-46D8-84A3-9A9A9246AA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stetoscopio"/>
        </a:ext>
      </dgm:extLst>
    </dgm:pt>
    <dgm:pt modelId="{89B99A17-96F7-4D41-AA45-37A274AD17C2}" type="pres">
      <dgm:prSet presAssocID="{72B94AE5-B9D3-46D8-84A3-9A9A9246AA0D}" presName="spaceRect" presStyleCnt="0"/>
      <dgm:spPr/>
    </dgm:pt>
    <dgm:pt modelId="{B8D33A87-0457-4665-9F28-C4F00AA05180}" type="pres">
      <dgm:prSet presAssocID="{72B94AE5-B9D3-46D8-84A3-9A9A9246AA0D}" presName="textRect" presStyleLbl="revTx" presStyleIdx="1" presStyleCnt="2">
        <dgm:presLayoutVars>
          <dgm:chMax val="1"/>
          <dgm:chPref val="1"/>
        </dgm:presLayoutVars>
      </dgm:prSet>
      <dgm:spPr/>
    </dgm:pt>
  </dgm:ptLst>
  <dgm:cxnLst>
    <dgm:cxn modelId="{4F50FD3B-3B1B-4097-9DE1-355B63E143A6}" type="presOf" srcId="{6DF46AD9-AA3F-4D74-BB79-629A74DF6785}" destId="{7E34E7A2-9059-43F1-B544-C716E6EEA2FB}" srcOrd="0" destOrd="0" presId="urn:microsoft.com/office/officeart/2018/5/layout/IconCircleLabelList"/>
    <dgm:cxn modelId="{C9CA2146-25DA-4389-A313-6155BD2D3485}" type="presOf" srcId="{5C74C2CD-DF6A-45D9-AAF7-411F7DCF1973}" destId="{A3F619B4-FF8B-4667-8220-3F00022CB826}" srcOrd="0" destOrd="0" presId="urn:microsoft.com/office/officeart/2018/5/layout/IconCircleLabelList"/>
    <dgm:cxn modelId="{A8AF6E49-E2CD-41DC-AE4E-1E61E8E07EA1}" type="presOf" srcId="{72B94AE5-B9D3-46D8-84A3-9A9A9246AA0D}" destId="{B8D33A87-0457-4665-9F28-C4F00AA05180}" srcOrd="0" destOrd="0" presId="urn:microsoft.com/office/officeart/2018/5/layout/IconCircleLabelList"/>
    <dgm:cxn modelId="{BFA1CAF9-680D-4191-BB41-5ABBE0C5EEE3}" srcId="{5C74C2CD-DF6A-45D9-AAF7-411F7DCF1973}" destId="{72B94AE5-B9D3-46D8-84A3-9A9A9246AA0D}" srcOrd="1" destOrd="0" parTransId="{09226159-226E-4D32-A196-8BA0BD6C3A9D}" sibTransId="{4C313BCA-24FA-40E2-8452-ECD7652DC0F8}"/>
    <dgm:cxn modelId="{C673C9FA-3FB9-45F4-9696-ECA4D6C822A9}" srcId="{5C74C2CD-DF6A-45D9-AAF7-411F7DCF1973}" destId="{6DF46AD9-AA3F-4D74-BB79-629A74DF6785}" srcOrd="0" destOrd="0" parTransId="{94AB7608-3C6C-4314-9604-D07A12F88EF8}" sibTransId="{5EEEFB2C-3493-4FC1-8527-89588D49089C}"/>
    <dgm:cxn modelId="{E9490238-116D-4CC6-A609-9D2739AE8905}" type="presParOf" srcId="{A3F619B4-FF8B-4667-8220-3F00022CB826}" destId="{606EE99A-670F-429F-82CB-B0D6FB1389BC}" srcOrd="0" destOrd="0" presId="urn:microsoft.com/office/officeart/2018/5/layout/IconCircleLabelList"/>
    <dgm:cxn modelId="{D2B3752B-DAC4-4AA6-8895-4F4A0871703C}" type="presParOf" srcId="{606EE99A-670F-429F-82CB-B0D6FB1389BC}" destId="{F45C7954-A833-45FF-98B6-A530CD07F198}" srcOrd="0" destOrd="0" presId="urn:microsoft.com/office/officeart/2018/5/layout/IconCircleLabelList"/>
    <dgm:cxn modelId="{7EF533E1-4CA5-4007-AF9F-3766345F65CD}" type="presParOf" srcId="{606EE99A-670F-429F-82CB-B0D6FB1389BC}" destId="{C14AC3E8-813A-4F40-B6EF-1AFE6F06EDCC}" srcOrd="1" destOrd="0" presId="urn:microsoft.com/office/officeart/2018/5/layout/IconCircleLabelList"/>
    <dgm:cxn modelId="{86A0D146-91E8-482D-A9CE-B382EB7EE692}" type="presParOf" srcId="{606EE99A-670F-429F-82CB-B0D6FB1389BC}" destId="{1BA0C78F-42EE-4010-82D4-CD9AC0A5624E}" srcOrd="2" destOrd="0" presId="urn:microsoft.com/office/officeart/2018/5/layout/IconCircleLabelList"/>
    <dgm:cxn modelId="{731005B2-D74B-4E4F-9C91-B6FA81F959CC}" type="presParOf" srcId="{606EE99A-670F-429F-82CB-B0D6FB1389BC}" destId="{7E34E7A2-9059-43F1-B544-C716E6EEA2FB}" srcOrd="3" destOrd="0" presId="urn:microsoft.com/office/officeart/2018/5/layout/IconCircleLabelList"/>
    <dgm:cxn modelId="{E6E238A3-B2EA-45D4-B549-7104834EAF6A}" type="presParOf" srcId="{A3F619B4-FF8B-4667-8220-3F00022CB826}" destId="{8708A0C5-1C8A-4D48-AFF5-AECBC9976DE8}" srcOrd="1" destOrd="0" presId="urn:microsoft.com/office/officeart/2018/5/layout/IconCircleLabelList"/>
    <dgm:cxn modelId="{C30C6C39-39C5-40E2-A1A1-F42BF1A7467E}" type="presParOf" srcId="{A3F619B4-FF8B-4667-8220-3F00022CB826}" destId="{4F55DF67-61C4-4FE1-8825-AA7A4A96524B}" srcOrd="2" destOrd="0" presId="urn:microsoft.com/office/officeart/2018/5/layout/IconCircleLabelList"/>
    <dgm:cxn modelId="{F10ADDEA-A1F6-4B90-81BE-B9F578E709A3}" type="presParOf" srcId="{4F55DF67-61C4-4FE1-8825-AA7A4A96524B}" destId="{A62DA193-4BBE-4775-A558-830ABB1DDA4A}" srcOrd="0" destOrd="0" presId="urn:microsoft.com/office/officeart/2018/5/layout/IconCircleLabelList"/>
    <dgm:cxn modelId="{7E0BDD64-5214-434D-A8D0-41A4CA0F5C53}" type="presParOf" srcId="{4F55DF67-61C4-4FE1-8825-AA7A4A96524B}" destId="{8C758936-E3B8-4B41-96C1-0D899E86822E}" srcOrd="1" destOrd="0" presId="urn:microsoft.com/office/officeart/2018/5/layout/IconCircleLabelList"/>
    <dgm:cxn modelId="{3BE19426-AC0B-4462-B295-08EB864568F4}" type="presParOf" srcId="{4F55DF67-61C4-4FE1-8825-AA7A4A96524B}" destId="{89B99A17-96F7-4D41-AA45-37A274AD17C2}" srcOrd="2" destOrd="0" presId="urn:microsoft.com/office/officeart/2018/5/layout/IconCircleLabelList"/>
    <dgm:cxn modelId="{6AD7B546-3E18-43F9-907A-A83C06B28013}" type="presParOf" srcId="{4F55DF67-61C4-4FE1-8825-AA7A4A96524B}" destId="{B8D33A87-0457-4665-9F28-C4F00AA0518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D9E2B4-3C57-4E67-A35C-5B8C6A37276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CB38E0-2649-4BB0-919F-48344E01C5D7}">
      <dgm:prSet/>
      <dgm:spPr/>
      <dgm:t>
        <a:bodyPr/>
        <a:lstStyle/>
        <a:p>
          <a:r>
            <a:rPr lang="es-ES"/>
            <a:t>Utilizar técnicas de ciencias de datos y aprendizaje automático para clasificar tumores mamarios como benignos (no cancerosos) o malignos (cancerosos).</a:t>
          </a:r>
          <a:endParaRPr lang="en-US"/>
        </a:p>
      </dgm:t>
    </dgm:pt>
    <dgm:pt modelId="{EFE9D764-C018-46DE-A65C-3E7B1FA6F950}" type="parTrans" cxnId="{002C7D3D-C076-4698-82AA-851F230C3BEC}">
      <dgm:prSet/>
      <dgm:spPr/>
      <dgm:t>
        <a:bodyPr/>
        <a:lstStyle/>
        <a:p>
          <a:endParaRPr lang="en-US"/>
        </a:p>
      </dgm:t>
    </dgm:pt>
    <dgm:pt modelId="{172A1F40-B0E8-47E5-8808-47C2CD19930B}" type="sibTrans" cxnId="{002C7D3D-C076-4698-82AA-851F230C3BEC}">
      <dgm:prSet/>
      <dgm:spPr/>
      <dgm:t>
        <a:bodyPr/>
        <a:lstStyle/>
        <a:p>
          <a:endParaRPr lang="en-US"/>
        </a:p>
      </dgm:t>
    </dgm:pt>
    <dgm:pt modelId="{4B0A039C-FEBE-4178-AFB2-6B40329DB424}">
      <dgm:prSet/>
      <dgm:spPr/>
      <dgm:t>
        <a:bodyPr/>
        <a:lstStyle/>
        <a:p>
          <a:r>
            <a:rPr lang="es-ES"/>
            <a:t>Desarrollar modelos predictivos que ayuden a los profesionales de la salud a identificar correctamente el tipo de tumor.</a:t>
          </a:r>
          <a:endParaRPr lang="en-US"/>
        </a:p>
      </dgm:t>
    </dgm:pt>
    <dgm:pt modelId="{FBCA4172-B25E-416F-AA77-E53561B1BB34}" type="parTrans" cxnId="{1063D98B-F4A4-4D33-96BD-AEB6B8209741}">
      <dgm:prSet/>
      <dgm:spPr/>
      <dgm:t>
        <a:bodyPr/>
        <a:lstStyle/>
        <a:p>
          <a:endParaRPr lang="en-US"/>
        </a:p>
      </dgm:t>
    </dgm:pt>
    <dgm:pt modelId="{48D23584-50EB-4AC6-A5F2-222BA99C0D02}" type="sibTrans" cxnId="{1063D98B-F4A4-4D33-96BD-AEB6B8209741}">
      <dgm:prSet/>
      <dgm:spPr/>
      <dgm:t>
        <a:bodyPr/>
        <a:lstStyle/>
        <a:p>
          <a:endParaRPr lang="en-US"/>
        </a:p>
      </dgm:t>
    </dgm:pt>
    <dgm:pt modelId="{37EF5983-16B2-49BE-91CC-227EC896F880}">
      <dgm:prSet/>
      <dgm:spPr/>
      <dgm:t>
        <a:bodyPr/>
        <a:lstStyle/>
        <a:p>
          <a:r>
            <a:rPr lang="es-ES"/>
            <a:t>Mejorar la comprensión de las características clave que distinguen tumores benignos de malignos mediante el análisis de un conjunto de datos clínicos.</a:t>
          </a:r>
          <a:endParaRPr lang="en-US"/>
        </a:p>
      </dgm:t>
    </dgm:pt>
    <dgm:pt modelId="{83F7A97C-F482-4197-BCF5-5EF5EEB86672}" type="parTrans" cxnId="{CD9500CD-CF73-4C1A-A157-F0683098AB77}">
      <dgm:prSet/>
      <dgm:spPr/>
      <dgm:t>
        <a:bodyPr/>
        <a:lstStyle/>
        <a:p>
          <a:endParaRPr lang="en-US"/>
        </a:p>
      </dgm:t>
    </dgm:pt>
    <dgm:pt modelId="{1DB3ABDA-9C8B-4D1C-95A7-A3AE6905A21C}" type="sibTrans" cxnId="{CD9500CD-CF73-4C1A-A157-F0683098AB77}">
      <dgm:prSet/>
      <dgm:spPr/>
      <dgm:t>
        <a:bodyPr/>
        <a:lstStyle/>
        <a:p>
          <a:endParaRPr lang="en-US"/>
        </a:p>
      </dgm:t>
    </dgm:pt>
    <dgm:pt modelId="{0F999C41-855D-4CD0-BB3C-EB3E90ABF7C8}" type="pres">
      <dgm:prSet presAssocID="{87D9E2B4-3C57-4E67-A35C-5B8C6A372761}" presName="root" presStyleCnt="0">
        <dgm:presLayoutVars>
          <dgm:dir/>
          <dgm:resizeHandles val="exact"/>
        </dgm:presLayoutVars>
      </dgm:prSet>
      <dgm:spPr/>
    </dgm:pt>
    <dgm:pt modelId="{299E5BA8-95BE-40FB-96F6-31D9416B9D10}" type="pres">
      <dgm:prSet presAssocID="{CDCB38E0-2649-4BB0-919F-48344E01C5D7}" presName="compNode" presStyleCnt="0"/>
      <dgm:spPr/>
    </dgm:pt>
    <dgm:pt modelId="{35552629-3D96-455B-983B-3694D258FF08}" type="pres">
      <dgm:prSet presAssocID="{CDCB38E0-2649-4BB0-919F-48344E01C5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io"/>
        </a:ext>
      </dgm:extLst>
    </dgm:pt>
    <dgm:pt modelId="{BD9E9A90-1BB6-4DB3-8F66-8C4B9697A397}" type="pres">
      <dgm:prSet presAssocID="{CDCB38E0-2649-4BB0-919F-48344E01C5D7}" presName="spaceRect" presStyleCnt="0"/>
      <dgm:spPr/>
    </dgm:pt>
    <dgm:pt modelId="{09BEC46F-2A20-4029-A57A-FE966564876E}" type="pres">
      <dgm:prSet presAssocID="{CDCB38E0-2649-4BB0-919F-48344E01C5D7}" presName="textRect" presStyleLbl="revTx" presStyleIdx="0" presStyleCnt="3">
        <dgm:presLayoutVars>
          <dgm:chMax val="1"/>
          <dgm:chPref val="1"/>
        </dgm:presLayoutVars>
      </dgm:prSet>
      <dgm:spPr/>
    </dgm:pt>
    <dgm:pt modelId="{48E2BD82-1343-4A0F-8E03-112E062B976F}" type="pres">
      <dgm:prSet presAssocID="{172A1F40-B0E8-47E5-8808-47C2CD19930B}" presName="sibTrans" presStyleCnt="0"/>
      <dgm:spPr/>
    </dgm:pt>
    <dgm:pt modelId="{501FD873-A1A4-4EF6-9857-FD2B977AB9F9}" type="pres">
      <dgm:prSet presAssocID="{4B0A039C-FEBE-4178-AFB2-6B40329DB424}" presName="compNode" presStyleCnt="0"/>
      <dgm:spPr/>
    </dgm:pt>
    <dgm:pt modelId="{0D6D8EB1-0DAC-40EB-AC9C-A720C9863255}" type="pres">
      <dgm:prSet presAssocID="{4B0A039C-FEBE-4178-AFB2-6B40329DB4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96B47190-A779-4ACE-B57C-1A206327F049}" type="pres">
      <dgm:prSet presAssocID="{4B0A039C-FEBE-4178-AFB2-6B40329DB424}" presName="spaceRect" presStyleCnt="0"/>
      <dgm:spPr/>
    </dgm:pt>
    <dgm:pt modelId="{52884FC8-0E6F-4AD3-B6EF-0CCF671B652E}" type="pres">
      <dgm:prSet presAssocID="{4B0A039C-FEBE-4178-AFB2-6B40329DB424}" presName="textRect" presStyleLbl="revTx" presStyleIdx="1" presStyleCnt="3">
        <dgm:presLayoutVars>
          <dgm:chMax val="1"/>
          <dgm:chPref val="1"/>
        </dgm:presLayoutVars>
      </dgm:prSet>
      <dgm:spPr/>
    </dgm:pt>
    <dgm:pt modelId="{9EECDF87-D444-44A7-BE23-8C3EB7384E2B}" type="pres">
      <dgm:prSet presAssocID="{48D23584-50EB-4AC6-A5F2-222BA99C0D02}" presName="sibTrans" presStyleCnt="0"/>
      <dgm:spPr/>
    </dgm:pt>
    <dgm:pt modelId="{3270AD5A-98E6-4098-9CF0-72AEE2D5BBD0}" type="pres">
      <dgm:prSet presAssocID="{37EF5983-16B2-49BE-91CC-227EC896F880}" presName="compNode" presStyleCnt="0"/>
      <dgm:spPr/>
    </dgm:pt>
    <dgm:pt modelId="{7CA0F822-0F3B-491B-93BE-560346A55004}" type="pres">
      <dgm:prSet presAssocID="{37EF5983-16B2-49BE-91CC-227EC896F8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N"/>
        </a:ext>
      </dgm:extLst>
    </dgm:pt>
    <dgm:pt modelId="{3F219733-A731-499D-8E29-1FF2EB58567B}" type="pres">
      <dgm:prSet presAssocID="{37EF5983-16B2-49BE-91CC-227EC896F880}" presName="spaceRect" presStyleCnt="0"/>
      <dgm:spPr/>
    </dgm:pt>
    <dgm:pt modelId="{0F55D6C0-301D-4F52-A6A0-84673A0380F4}" type="pres">
      <dgm:prSet presAssocID="{37EF5983-16B2-49BE-91CC-227EC896F880}" presName="textRect" presStyleLbl="revTx" presStyleIdx="2" presStyleCnt="3">
        <dgm:presLayoutVars>
          <dgm:chMax val="1"/>
          <dgm:chPref val="1"/>
        </dgm:presLayoutVars>
      </dgm:prSet>
      <dgm:spPr/>
    </dgm:pt>
  </dgm:ptLst>
  <dgm:cxnLst>
    <dgm:cxn modelId="{002C7D3D-C076-4698-82AA-851F230C3BEC}" srcId="{87D9E2B4-3C57-4E67-A35C-5B8C6A372761}" destId="{CDCB38E0-2649-4BB0-919F-48344E01C5D7}" srcOrd="0" destOrd="0" parTransId="{EFE9D764-C018-46DE-A65C-3E7B1FA6F950}" sibTransId="{172A1F40-B0E8-47E5-8808-47C2CD19930B}"/>
    <dgm:cxn modelId="{87974448-867F-45D7-9183-E0E8EB92D03A}" type="presOf" srcId="{4B0A039C-FEBE-4178-AFB2-6B40329DB424}" destId="{52884FC8-0E6F-4AD3-B6EF-0CCF671B652E}" srcOrd="0" destOrd="0" presId="urn:microsoft.com/office/officeart/2018/2/layout/IconLabelList"/>
    <dgm:cxn modelId="{1063D98B-F4A4-4D33-96BD-AEB6B8209741}" srcId="{87D9E2B4-3C57-4E67-A35C-5B8C6A372761}" destId="{4B0A039C-FEBE-4178-AFB2-6B40329DB424}" srcOrd="1" destOrd="0" parTransId="{FBCA4172-B25E-416F-AA77-E53561B1BB34}" sibTransId="{48D23584-50EB-4AC6-A5F2-222BA99C0D02}"/>
    <dgm:cxn modelId="{35B6308C-6A75-4088-AC36-C52DEEBBACD1}" type="presOf" srcId="{CDCB38E0-2649-4BB0-919F-48344E01C5D7}" destId="{09BEC46F-2A20-4029-A57A-FE966564876E}" srcOrd="0" destOrd="0" presId="urn:microsoft.com/office/officeart/2018/2/layout/IconLabelList"/>
    <dgm:cxn modelId="{5C810F9D-58E0-4DD0-BEDF-17BB30E42F92}" type="presOf" srcId="{37EF5983-16B2-49BE-91CC-227EC896F880}" destId="{0F55D6C0-301D-4F52-A6A0-84673A0380F4}" srcOrd="0" destOrd="0" presId="urn:microsoft.com/office/officeart/2018/2/layout/IconLabelList"/>
    <dgm:cxn modelId="{CD9500CD-CF73-4C1A-A157-F0683098AB77}" srcId="{87D9E2B4-3C57-4E67-A35C-5B8C6A372761}" destId="{37EF5983-16B2-49BE-91CC-227EC896F880}" srcOrd="2" destOrd="0" parTransId="{83F7A97C-F482-4197-BCF5-5EF5EEB86672}" sibTransId="{1DB3ABDA-9C8B-4D1C-95A7-A3AE6905A21C}"/>
    <dgm:cxn modelId="{5DE991E4-69F9-4CF9-BBF5-3501F047F7A4}" type="presOf" srcId="{87D9E2B4-3C57-4E67-A35C-5B8C6A372761}" destId="{0F999C41-855D-4CD0-BB3C-EB3E90ABF7C8}" srcOrd="0" destOrd="0" presId="urn:microsoft.com/office/officeart/2018/2/layout/IconLabelList"/>
    <dgm:cxn modelId="{62C04D81-4336-4DBD-B4AA-C8956682112F}" type="presParOf" srcId="{0F999C41-855D-4CD0-BB3C-EB3E90ABF7C8}" destId="{299E5BA8-95BE-40FB-96F6-31D9416B9D10}" srcOrd="0" destOrd="0" presId="urn:microsoft.com/office/officeart/2018/2/layout/IconLabelList"/>
    <dgm:cxn modelId="{0D8050BE-5F83-4251-9931-F067FBCE8320}" type="presParOf" srcId="{299E5BA8-95BE-40FB-96F6-31D9416B9D10}" destId="{35552629-3D96-455B-983B-3694D258FF08}" srcOrd="0" destOrd="0" presId="urn:microsoft.com/office/officeart/2018/2/layout/IconLabelList"/>
    <dgm:cxn modelId="{7A1A1B60-03CC-4F75-9CD8-8F11C3BFCA2F}" type="presParOf" srcId="{299E5BA8-95BE-40FB-96F6-31D9416B9D10}" destId="{BD9E9A90-1BB6-4DB3-8F66-8C4B9697A397}" srcOrd="1" destOrd="0" presId="urn:microsoft.com/office/officeart/2018/2/layout/IconLabelList"/>
    <dgm:cxn modelId="{42948483-E418-4AA8-8143-87FAD86C1122}" type="presParOf" srcId="{299E5BA8-95BE-40FB-96F6-31D9416B9D10}" destId="{09BEC46F-2A20-4029-A57A-FE966564876E}" srcOrd="2" destOrd="0" presId="urn:microsoft.com/office/officeart/2018/2/layout/IconLabelList"/>
    <dgm:cxn modelId="{AF11F8E6-F692-4731-BB24-3FF0A9439199}" type="presParOf" srcId="{0F999C41-855D-4CD0-BB3C-EB3E90ABF7C8}" destId="{48E2BD82-1343-4A0F-8E03-112E062B976F}" srcOrd="1" destOrd="0" presId="urn:microsoft.com/office/officeart/2018/2/layout/IconLabelList"/>
    <dgm:cxn modelId="{9C4D75DE-162F-4FA2-898F-6ACA02C52CE3}" type="presParOf" srcId="{0F999C41-855D-4CD0-BB3C-EB3E90ABF7C8}" destId="{501FD873-A1A4-4EF6-9857-FD2B977AB9F9}" srcOrd="2" destOrd="0" presId="urn:microsoft.com/office/officeart/2018/2/layout/IconLabelList"/>
    <dgm:cxn modelId="{6257D9F4-FF2B-4496-A371-4B8E33B3B344}" type="presParOf" srcId="{501FD873-A1A4-4EF6-9857-FD2B977AB9F9}" destId="{0D6D8EB1-0DAC-40EB-AC9C-A720C9863255}" srcOrd="0" destOrd="0" presId="urn:microsoft.com/office/officeart/2018/2/layout/IconLabelList"/>
    <dgm:cxn modelId="{298DBBD2-9A30-4B8C-86E9-9AD099A98B1F}" type="presParOf" srcId="{501FD873-A1A4-4EF6-9857-FD2B977AB9F9}" destId="{96B47190-A779-4ACE-B57C-1A206327F049}" srcOrd="1" destOrd="0" presId="urn:microsoft.com/office/officeart/2018/2/layout/IconLabelList"/>
    <dgm:cxn modelId="{DF77E65A-8A5C-431F-9223-D447ACDCD64D}" type="presParOf" srcId="{501FD873-A1A4-4EF6-9857-FD2B977AB9F9}" destId="{52884FC8-0E6F-4AD3-B6EF-0CCF671B652E}" srcOrd="2" destOrd="0" presId="urn:microsoft.com/office/officeart/2018/2/layout/IconLabelList"/>
    <dgm:cxn modelId="{35B94D81-85A5-402E-AB62-BE026221711B}" type="presParOf" srcId="{0F999C41-855D-4CD0-BB3C-EB3E90ABF7C8}" destId="{9EECDF87-D444-44A7-BE23-8C3EB7384E2B}" srcOrd="3" destOrd="0" presId="urn:microsoft.com/office/officeart/2018/2/layout/IconLabelList"/>
    <dgm:cxn modelId="{494B927C-F611-4E89-97F6-D459E2248C36}" type="presParOf" srcId="{0F999C41-855D-4CD0-BB3C-EB3E90ABF7C8}" destId="{3270AD5A-98E6-4098-9CF0-72AEE2D5BBD0}" srcOrd="4" destOrd="0" presId="urn:microsoft.com/office/officeart/2018/2/layout/IconLabelList"/>
    <dgm:cxn modelId="{CF303679-987F-42B4-9D8A-275731C6F225}" type="presParOf" srcId="{3270AD5A-98E6-4098-9CF0-72AEE2D5BBD0}" destId="{7CA0F822-0F3B-491B-93BE-560346A55004}" srcOrd="0" destOrd="0" presId="urn:microsoft.com/office/officeart/2018/2/layout/IconLabelList"/>
    <dgm:cxn modelId="{AC18B5CB-E44A-4BA4-A21D-CD1BD07FE284}" type="presParOf" srcId="{3270AD5A-98E6-4098-9CF0-72AEE2D5BBD0}" destId="{3F219733-A731-499D-8E29-1FF2EB58567B}" srcOrd="1" destOrd="0" presId="urn:microsoft.com/office/officeart/2018/2/layout/IconLabelList"/>
    <dgm:cxn modelId="{9419F1C0-1816-4C1B-828D-3E74AC12C337}" type="presParOf" srcId="{3270AD5A-98E6-4098-9CF0-72AEE2D5BBD0}" destId="{0F55D6C0-301D-4F52-A6A0-84673A0380F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01688E-4CF6-4709-A4CB-F98ED3C1D9F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2E62712-D508-47F2-846F-6F984C299D5A}">
      <dgm:prSet/>
      <dgm:spPr/>
      <dgm:t>
        <a:bodyPr/>
        <a:lstStyle/>
        <a:p>
          <a:r>
            <a:rPr lang="es-ES"/>
            <a:t>Modelo 1: Datos normalizados, clases desbalanceadas.</a:t>
          </a:r>
          <a:endParaRPr lang="en-US"/>
        </a:p>
      </dgm:t>
    </dgm:pt>
    <dgm:pt modelId="{0BF115B6-3CB4-487A-8FF6-B620488F5650}" type="parTrans" cxnId="{B2C232C3-6B4D-4E9C-A3A4-FB4308CBD95F}">
      <dgm:prSet/>
      <dgm:spPr/>
      <dgm:t>
        <a:bodyPr/>
        <a:lstStyle/>
        <a:p>
          <a:endParaRPr lang="en-US"/>
        </a:p>
      </dgm:t>
    </dgm:pt>
    <dgm:pt modelId="{D0C626E6-36B7-43C7-8EAF-F77E79265D46}" type="sibTrans" cxnId="{B2C232C3-6B4D-4E9C-A3A4-FB4308CBD95F}">
      <dgm:prSet/>
      <dgm:spPr/>
      <dgm:t>
        <a:bodyPr/>
        <a:lstStyle/>
        <a:p>
          <a:endParaRPr lang="en-US"/>
        </a:p>
      </dgm:t>
    </dgm:pt>
    <dgm:pt modelId="{A8A417DC-B20E-4F73-B4C0-9F1913A2A6AA}">
      <dgm:prSet/>
      <dgm:spPr/>
      <dgm:t>
        <a:bodyPr/>
        <a:lstStyle/>
        <a:p>
          <a:r>
            <a:rPr lang="es-ES"/>
            <a:t>Modelo 2: Datos normalizados, clases balanceadas mediante Oversampling.</a:t>
          </a:r>
          <a:endParaRPr lang="en-US"/>
        </a:p>
      </dgm:t>
    </dgm:pt>
    <dgm:pt modelId="{0A18CCCF-3C97-4D66-BCBF-4786D91D6C67}" type="parTrans" cxnId="{392ED41A-A186-4A07-A4AF-E9AFD5CD36BF}">
      <dgm:prSet/>
      <dgm:spPr/>
      <dgm:t>
        <a:bodyPr/>
        <a:lstStyle/>
        <a:p>
          <a:endParaRPr lang="en-US"/>
        </a:p>
      </dgm:t>
    </dgm:pt>
    <dgm:pt modelId="{666F705C-3BED-43D5-9977-FCA05F47BC8B}" type="sibTrans" cxnId="{392ED41A-A186-4A07-A4AF-E9AFD5CD36BF}">
      <dgm:prSet/>
      <dgm:spPr/>
      <dgm:t>
        <a:bodyPr/>
        <a:lstStyle/>
        <a:p>
          <a:endParaRPr lang="en-US"/>
        </a:p>
      </dgm:t>
    </dgm:pt>
    <dgm:pt modelId="{0093475A-1B9B-49C9-A4A1-4BBE935D1055}">
      <dgm:prSet/>
      <dgm:spPr/>
      <dgm:t>
        <a:bodyPr/>
        <a:lstStyle/>
        <a:p>
          <a:r>
            <a:rPr lang="es-ES"/>
            <a:t>Modelo 3: Datos normalizados, clases balanceadas mediante Undersampling.</a:t>
          </a:r>
          <a:endParaRPr lang="en-US"/>
        </a:p>
      </dgm:t>
    </dgm:pt>
    <dgm:pt modelId="{26717F0F-8EAD-44A4-88B5-BF609E6EE4F2}" type="parTrans" cxnId="{9FBFEEBD-25D0-4821-84C6-77015D25C44A}">
      <dgm:prSet/>
      <dgm:spPr/>
      <dgm:t>
        <a:bodyPr/>
        <a:lstStyle/>
        <a:p>
          <a:endParaRPr lang="en-US"/>
        </a:p>
      </dgm:t>
    </dgm:pt>
    <dgm:pt modelId="{28B5D2FB-5AD1-4721-8A5A-23A99B4D0D26}" type="sibTrans" cxnId="{9FBFEEBD-25D0-4821-84C6-77015D25C44A}">
      <dgm:prSet/>
      <dgm:spPr/>
      <dgm:t>
        <a:bodyPr/>
        <a:lstStyle/>
        <a:p>
          <a:endParaRPr lang="en-US"/>
        </a:p>
      </dgm:t>
    </dgm:pt>
    <dgm:pt modelId="{636878F5-6A1C-405D-B322-1430B792FF53}" type="pres">
      <dgm:prSet presAssocID="{CE01688E-4CF6-4709-A4CB-F98ED3C1D9F4}" presName="linear" presStyleCnt="0">
        <dgm:presLayoutVars>
          <dgm:animLvl val="lvl"/>
          <dgm:resizeHandles val="exact"/>
        </dgm:presLayoutVars>
      </dgm:prSet>
      <dgm:spPr/>
    </dgm:pt>
    <dgm:pt modelId="{AE77CC06-F8CF-4E78-905A-997A4DEE4F49}" type="pres">
      <dgm:prSet presAssocID="{B2E62712-D508-47F2-846F-6F984C299D5A}" presName="parentText" presStyleLbl="node1" presStyleIdx="0" presStyleCnt="3">
        <dgm:presLayoutVars>
          <dgm:chMax val="0"/>
          <dgm:bulletEnabled val="1"/>
        </dgm:presLayoutVars>
      </dgm:prSet>
      <dgm:spPr/>
    </dgm:pt>
    <dgm:pt modelId="{A2F0F99A-F36F-48A6-B88B-2B56EE77A09C}" type="pres">
      <dgm:prSet presAssocID="{D0C626E6-36B7-43C7-8EAF-F77E79265D46}" presName="spacer" presStyleCnt="0"/>
      <dgm:spPr/>
    </dgm:pt>
    <dgm:pt modelId="{2CA37E26-0EFA-4A24-9617-A51F05942386}" type="pres">
      <dgm:prSet presAssocID="{A8A417DC-B20E-4F73-B4C0-9F1913A2A6AA}" presName="parentText" presStyleLbl="node1" presStyleIdx="1" presStyleCnt="3">
        <dgm:presLayoutVars>
          <dgm:chMax val="0"/>
          <dgm:bulletEnabled val="1"/>
        </dgm:presLayoutVars>
      </dgm:prSet>
      <dgm:spPr/>
    </dgm:pt>
    <dgm:pt modelId="{87B70790-09B2-45B3-85BB-F17ACC80FED3}" type="pres">
      <dgm:prSet presAssocID="{666F705C-3BED-43D5-9977-FCA05F47BC8B}" presName="spacer" presStyleCnt="0"/>
      <dgm:spPr/>
    </dgm:pt>
    <dgm:pt modelId="{32C423BF-2F39-4B05-A9F7-C5D37BDAC4A3}" type="pres">
      <dgm:prSet presAssocID="{0093475A-1B9B-49C9-A4A1-4BBE935D1055}" presName="parentText" presStyleLbl="node1" presStyleIdx="2" presStyleCnt="3">
        <dgm:presLayoutVars>
          <dgm:chMax val="0"/>
          <dgm:bulletEnabled val="1"/>
        </dgm:presLayoutVars>
      </dgm:prSet>
      <dgm:spPr/>
    </dgm:pt>
  </dgm:ptLst>
  <dgm:cxnLst>
    <dgm:cxn modelId="{392ED41A-A186-4A07-A4AF-E9AFD5CD36BF}" srcId="{CE01688E-4CF6-4709-A4CB-F98ED3C1D9F4}" destId="{A8A417DC-B20E-4F73-B4C0-9F1913A2A6AA}" srcOrd="1" destOrd="0" parTransId="{0A18CCCF-3C97-4D66-BCBF-4786D91D6C67}" sibTransId="{666F705C-3BED-43D5-9977-FCA05F47BC8B}"/>
    <dgm:cxn modelId="{E8BC493C-3104-470C-B384-23979590457D}" type="presOf" srcId="{0093475A-1B9B-49C9-A4A1-4BBE935D1055}" destId="{32C423BF-2F39-4B05-A9F7-C5D37BDAC4A3}" srcOrd="0" destOrd="0" presId="urn:microsoft.com/office/officeart/2005/8/layout/vList2"/>
    <dgm:cxn modelId="{8A52A845-C88F-4FD3-A81A-A59DB97A98FB}" type="presOf" srcId="{B2E62712-D508-47F2-846F-6F984C299D5A}" destId="{AE77CC06-F8CF-4E78-905A-997A4DEE4F49}" srcOrd="0" destOrd="0" presId="urn:microsoft.com/office/officeart/2005/8/layout/vList2"/>
    <dgm:cxn modelId="{6D2DBA8E-3DB5-4064-91FA-0D75C0569AF0}" type="presOf" srcId="{A8A417DC-B20E-4F73-B4C0-9F1913A2A6AA}" destId="{2CA37E26-0EFA-4A24-9617-A51F05942386}" srcOrd="0" destOrd="0" presId="urn:microsoft.com/office/officeart/2005/8/layout/vList2"/>
    <dgm:cxn modelId="{9FBFEEBD-25D0-4821-84C6-77015D25C44A}" srcId="{CE01688E-4CF6-4709-A4CB-F98ED3C1D9F4}" destId="{0093475A-1B9B-49C9-A4A1-4BBE935D1055}" srcOrd="2" destOrd="0" parTransId="{26717F0F-8EAD-44A4-88B5-BF609E6EE4F2}" sibTransId="{28B5D2FB-5AD1-4721-8A5A-23A99B4D0D26}"/>
    <dgm:cxn modelId="{B2C232C3-6B4D-4E9C-A3A4-FB4308CBD95F}" srcId="{CE01688E-4CF6-4709-A4CB-F98ED3C1D9F4}" destId="{B2E62712-D508-47F2-846F-6F984C299D5A}" srcOrd="0" destOrd="0" parTransId="{0BF115B6-3CB4-487A-8FF6-B620488F5650}" sibTransId="{D0C626E6-36B7-43C7-8EAF-F77E79265D46}"/>
    <dgm:cxn modelId="{1DBCC8EA-DED7-430E-B29B-F8884FF20CD4}" type="presOf" srcId="{CE01688E-4CF6-4709-A4CB-F98ED3C1D9F4}" destId="{636878F5-6A1C-405D-B322-1430B792FF53}" srcOrd="0" destOrd="0" presId="urn:microsoft.com/office/officeart/2005/8/layout/vList2"/>
    <dgm:cxn modelId="{6C8ECEAA-F5F9-4168-B86F-6DBB761B4090}" type="presParOf" srcId="{636878F5-6A1C-405D-B322-1430B792FF53}" destId="{AE77CC06-F8CF-4E78-905A-997A4DEE4F49}" srcOrd="0" destOrd="0" presId="urn:microsoft.com/office/officeart/2005/8/layout/vList2"/>
    <dgm:cxn modelId="{F868EF4D-0C61-41D0-915C-758B6D0FEF78}" type="presParOf" srcId="{636878F5-6A1C-405D-B322-1430B792FF53}" destId="{A2F0F99A-F36F-48A6-B88B-2B56EE77A09C}" srcOrd="1" destOrd="0" presId="urn:microsoft.com/office/officeart/2005/8/layout/vList2"/>
    <dgm:cxn modelId="{8BEFDF4B-7323-471E-964D-82E4D61CA30D}" type="presParOf" srcId="{636878F5-6A1C-405D-B322-1430B792FF53}" destId="{2CA37E26-0EFA-4A24-9617-A51F05942386}" srcOrd="2" destOrd="0" presId="urn:microsoft.com/office/officeart/2005/8/layout/vList2"/>
    <dgm:cxn modelId="{D1A94CCA-862D-4F90-9EF6-DB0AB024409A}" type="presParOf" srcId="{636878F5-6A1C-405D-B322-1430B792FF53}" destId="{87B70790-09B2-45B3-85BB-F17ACC80FED3}" srcOrd="3" destOrd="0" presId="urn:microsoft.com/office/officeart/2005/8/layout/vList2"/>
    <dgm:cxn modelId="{14C45319-162B-4B45-8739-722F408F8261}" type="presParOf" srcId="{636878F5-6A1C-405D-B322-1430B792FF53}" destId="{32C423BF-2F39-4B05-A9F7-C5D37BDAC4A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44DA78-2BD1-4B69-B266-3BA3245C290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EAA65AA-4F15-433C-A02D-B74BB679E88C}">
      <dgm:prSet/>
      <dgm:spPr/>
      <dgm:t>
        <a:bodyPr/>
        <a:lstStyle/>
        <a:p>
          <a:pPr>
            <a:defRPr cap="all"/>
          </a:pPr>
          <a:r>
            <a:rPr lang="es-ES"/>
            <a:t>Aumento en la interpretación del modelo.</a:t>
          </a:r>
          <a:endParaRPr lang="en-US"/>
        </a:p>
      </dgm:t>
    </dgm:pt>
    <dgm:pt modelId="{C34DD98C-9B88-4821-A268-9A2F9C3EFA40}" type="parTrans" cxnId="{D301B2A6-BF85-4A5E-8977-CDB87B2F807B}">
      <dgm:prSet/>
      <dgm:spPr/>
      <dgm:t>
        <a:bodyPr/>
        <a:lstStyle/>
        <a:p>
          <a:endParaRPr lang="en-US"/>
        </a:p>
      </dgm:t>
    </dgm:pt>
    <dgm:pt modelId="{CE605C86-8A3A-4E0B-A197-1230FFF256FE}" type="sibTrans" cxnId="{D301B2A6-BF85-4A5E-8977-CDB87B2F807B}">
      <dgm:prSet/>
      <dgm:spPr/>
      <dgm:t>
        <a:bodyPr/>
        <a:lstStyle/>
        <a:p>
          <a:endParaRPr lang="en-US"/>
        </a:p>
      </dgm:t>
    </dgm:pt>
    <dgm:pt modelId="{D8C37CE5-04A7-4AC4-9E2B-2A085D139A08}">
      <dgm:prSet/>
      <dgm:spPr/>
      <dgm:t>
        <a:bodyPr/>
        <a:lstStyle/>
        <a:p>
          <a:pPr>
            <a:defRPr cap="all"/>
          </a:pPr>
          <a:r>
            <a:rPr lang="es-ES"/>
            <a:t>Incorporar Datos adicionales.</a:t>
          </a:r>
          <a:endParaRPr lang="en-US"/>
        </a:p>
      </dgm:t>
    </dgm:pt>
    <dgm:pt modelId="{DE893A16-38F0-470C-91CB-43BD652A2942}" type="parTrans" cxnId="{CD0E29EC-4E1A-4E6B-9287-064FCA989031}">
      <dgm:prSet/>
      <dgm:spPr/>
      <dgm:t>
        <a:bodyPr/>
        <a:lstStyle/>
        <a:p>
          <a:endParaRPr lang="en-US"/>
        </a:p>
      </dgm:t>
    </dgm:pt>
    <dgm:pt modelId="{B2C377FE-19A9-4FC6-9AFE-4E329AC38976}" type="sibTrans" cxnId="{CD0E29EC-4E1A-4E6B-9287-064FCA989031}">
      <dgm:prSet/>
      <dgm:spPr/>
      <dgm:t>
        <a:bodyPr/>
        <a:lstStyle/>
        <a:p>
          <a:endParaRPr lang="en-US"/>
        </a:p>
      </dgm:t>
    </dgm:pt>
    <dgm:pt modelId="{5ED6FF5B-0EAC-424C-9F55-9EA2B53FDABF}">
      <dgm:prSet/>
      <dgm:spPr/>
      <dgm:t>
        <a:bodyPr/>
        <a:lstStyle/>
        <a:p>
          <a:pPr>
            <a:defRPr cap="all"/>
          </a:pPr>
          <a:r>
            <a:rPr lang="es-ES"/>
            <a:t>Validación Clínica.</a:t>
          </a:r>
          <a:endParaRPr lang="en-US"/>
        </a:p>
      </dgm:t>
    </dgm:pt>
    <dgm:pt modelId="{173B96FC-DD3F-48BC-A559-379C8A7CC53E}" type="parTrans" cxnId="{22F93920-44DD-4C98-8E7F-3C21C0FB3314}">
      <dgm:prSet/>
      <dgm:spPr/>
      <dgm:t>
        <a:bodyPr/>
        <a:lstStyle/>
        <a:p>
          <a:endParaRPr lang="en-US"/>
        </a:p>
      </dgm:t>
    </dgm:pt>
    <dgm:pt modelId="{28D7D950-93D4-45F7-9F27-D636E4C807FB}" type="sibTrans" cxnId="{22F93920-44DD-4C98-8E7F-3C21C0FB3314}">
      <dgm:prSet/>
      <dgm:spPr/>
      <dgm:t>
        <a:bodyPr/>
        <a:lstStyle/>
        <a:p>
          <a:endParaRPr lang="en-US"/>
        </a:p>
      </dgm:t>
    </dgm:pt>
    <dgm:pt modelId="{3A0A19D0-13C6-421B-9E1C-E455A5DF6F35}">
      <dgm:prSet/>
      <dgm:spPr/>
      <dgm:t>
        <a:bodyPr/>
        <a:lstStyle/>
        <a:p>
          <a:pPr>
            <a:defRPr cap="all"/>
          </a:pPr>
          <a:r>
            <a:rPr lang="es-ES"/>
            <a:t>Automatización en detección y seguimiento.</a:t>
          </a:r>
          <a:endParaRPr lang="en-US"/>
        </a:p>
      </dgm:t>
    </dgm:pt>
    <dgm:pt modelId="{D5E08235-231F-4EEA-A824-16465C35BF60}" type="parTrans" cxnId="{8E9A999F-2CB6-4A7F-80AD-BFB5D2200861}">
      <dgm:prSet/>
      <dgm:spPr/>
      <dgm:t>
        <a:bodyPr/>
        <a:lstStyle/>
        <a:p>
          <a:endParaRPr lang="en-US"/>
        </a:p>
      </dgm:t>
    </dgm:pt>
    <dgm:pt modelId="{EF2221BB-A934-41C6-A34B-0E2A6A250ABE}" type="sibTrans" cxnId="{8E9A999F-2CB6-4A7F-80AD-BFB5D2200861}">
      <dgm:prSet/>
      <dgm:spPr/>
      <dgm:t>
        <a:bodyPr/>
        <a:lstStyle/>
        <a:p>
          <a:endParaRPr lang="en-US"/>
        </a:p>
      </dgm:t>
    </dgm:pt>
    <dgm:pt modelId="{AACA1104-A7CC-44A5-99EC-5359A6636417}" type="pres">
      <dgm:prSet presAssocID="{C544DA78-2BD1-4B69-B266-3BA3245C2907}" presName="root" presStyleCnt="0">
        <dgm:presLayoutVars>
          <dgm:dir/>
          <dgm:resizeHandles val="exact"/>
        </dgm:presLayoutVars>
      </dgm:prSet>
      <dgm:spPr/>
    </dgm:pt>
    <dgm:pt modelId="{2A388B31-219E-4A5A-B364-B5B4B3C57FCF}" type="pres">
      <dgm:prSet presAssocID="{AEAA65AA-4F15-433C-A02D-B74BB679E88C}" presName="compNode" presStyleCnt="0"/>
      <dgm:spPr/>
    </dgm:pt>
    <dgm:pt modelId="{39CF5078-21E1-4557-BA36-FCF041070134}" type="pres">
      <dgm:prSet presAssocID="{AEAA65AA-4F15-433C-A02D-B74BB679E88C}" presName="iconBgRect" presStyleLbl="bgShp" presStyleIdx="0" presStyleCnt="4"/>
      <dgm:spPr/>
    </dgm:pt>
    <dgm:pt modelId="{CA657C49-CB58-4BCF-A00E-4CD57AFDCF8C}" type="pres">
      <dgm:prSet presAssocID="{AEAA65AA-4F15-433C-A02D-B74BB679E8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61D3E476-3EBA-45EB-847B-6F2A2AC2CF25}" type="pres">
      <dgm:prSet presAssocID="{AEAA65AA-4F15-433C-A02D-B74BB679E88C}" presName="spaceRect" presStyleCnt="0"/>
      <dgm:spPr/>
    </dgm:pt>
    <dgm:pt modelId="{C7CF6A38-F02C-4DE1-9DC5-C307D0FCB521}" type="pres">
      <dgm:prSet presAssocID="{AEAA65AA-4F15-433C-A02D-B74BB679E88C}" presName="textRect" presStyleLbl="revTx" presStyleIdx="0" presStyleCnt="4">
        <dgm:presLayoutVars>
          <dgm:chMax val="1"/>
          <dgm:chPref val="1"/>
        </dgm:presLayoutVars>
      </dgm:prSet>
      <dgm:spPr/>
    </dgm:pt>
    <dgm:pt modelId="{61990911-006D-4A17-B445-9DEAACA689A4}" type="pres">
      <dgm:prSet presAssocID="{CE605C86-8A3A-4E0B-A197-1230FFF256FE}" presName="sibTrans" presStyleCnt="0"/>
      <dgm:spPr/>
    </dgm:pt>
    <dgm:pt modelId="{05F5AB43-CF7D-4931-BF2F-93D6A81C73BC}" type="pres">
      <dgm:prSet presAssocID="{D8C37CE5-04A7-4AC4-9E2B-2A085D139A08}" presName="compNode" presStyleCnt="0"/>
      <dgm:spPr/>
    </dgm:pt>
    <dgm:pt modelId="{F8F675E4-AAC8-441A-9AD0-1DD5DAAAF1C1}" type="pres">
      <dgm:prSet presAssocID="{D8C37CE5-04A7-4AC4-9E2B-2A085D139A08}" presName="iconBgRect" presStyleLbl="bgShp" presStyleIdx="1" presStyleCnt="4"/>
      <dgm:spPr/>
    </dgm:pt>
    <dgm:pt modelId="{2E31ED1D-6F60-4002-B479-98C830FD2A24}" type="pres">
      <dgm:prSet presAssocID="{D8C37CE5-04A7-4AC4-9E2B-2A085D139A0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
        </a:ext>
      </dgm:extLst>
    </dgm:pt>
    <dgm:pt modelId="{5C621CCF-51CC-4867-979B-0216D43F767E}" type="pres">
      <dgm:prSet presAssocID="{D8C37CE5-04A7-4AC4-9E2B-2A085D139A08}" presName="spaceRect" presStyleCnt="0"/>
      <dgm:spPr/>
    </dgm:pt>
    <dgm:pt modelId="{2025C9AA-74B9-4EA6-9792-FAE0E3EE8872}" type="pres">
      <dgm:prSet presAssocID="{D8C37CE5-04A7-4AC4-9E2B-2A085D139A08}" presName="textRect" presStyleLbl="revTx" presStyleIdx="1" presStyleCnt="4">
        <dgm:presLayoutVars>
          <dgm:chMax val="1"/>
          <dgm:chPref val="1"/>
        </dgm:presLayoutVars>
      </dgm:prSet>
      <dgm:spPr/>
    </dgm:pt>
    <dgm:pt modelId="{E308C57A-011A-4BF5-85C0-AAD3CA0CF012}" type="pres">
      <dgm:prSet presAssocID="{B2C377FE-19A9-4FC6-9AFE-4E329AC38976}" presName="sibTrans" presStyleCnt="0"/>
      <dgm:spPr/>
    </dgm:pt>
    <dgm:pt modelId="{6249FFE4-6684-4D07-9931-42DBD5CA13B8}" type="pres">
      <dgm:prSet presAssocID="{5ED6FF5B-0EAC-424C-9F55-9EA2B53FDABF}" presName="compNode" presStyleCnt="0"/>
      <dgm:spPr/>
    </dgm:pt>
    <dgm:pt modelId="{3E81C958-61ED-4DD0-B96E-C0A509D84FF2}" type="pres">
      <dgm:prSet presAssocID="{5ED6FF5B-0EAC-424C-9F55-9EA2B53FDABF}" presName="iconBgRect" presStyleLbl="bgShp" presStyleIdx="2" presStyleCnt="4"/>
      <dgm:spPr/>
    </dgm:pt>
    <dgm:pt modelId="{A8E3FABA-6075-491C-810D-4A69A11DD6A4}" type="pres">
      <dgm:prSet presAssocID="{5ED6FF5B-0EAC-424C-9F55-9EA2B53FDAB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etoscopio"/>
        </a:ext>
      </dgm:extLst>
    </dgm:pt>
    <dgm:pt modelId="{D29495DA-EDA9-46AC-ACF7-2E78FCF7B86F}" type="pres">
      <dgm:prSet presAssocID="{5ED6FF5B-0EAC-424C-9F55-9EA2B53FDABF}" presName="spaceRect" presStyleCnt="0"/>
      <dgm:spPr/>
    </dgm:pt>
    <dgm:pt modelId="{4A846985-660B-4CD9-9E18-97CFD268DC51}" type="pres">
      <dgm:prSet presAssocID="{5ED6FF5B-0EAC-424C-9F55-9EA2B53FDABF}" presName="textRect" presStyleLbl="revTx" presStyleIdx="2" presStyleCnt="4">
        <dgm:presLayoutVars>
          <dgm:chMax val="1"/>
          <dgm:chPref val="1"/>
        </dgm:presLayoutVars>
      </dgm:prSet>
      <dgm:spPr/>
    </dgm:pt>
    <dgm:pt modelId="{5AB211A3-5FBE-4C01-815E-BEC0BC4D0A44}" type="pres">
      <dgm:prSet presAssocID="{28D7D950-93D4-45F7-9F27-D636E4C807FB}" presName="sibTrans" presStyleCnt="0"/>
      <dgm:spPr/>
    </dgm:pt>
    <dgm:pt modelId="{C8986C4C-E8B7-4ADE-8CFD-2A6D7AE4E44E}" type="pres">
      <dgm:prSet presAssocID="{3A0A19D0-13C6-421B-9E1C-E455A5DF6F35}" presName="compNode" presStyleCnt="0"/>
      <dgm:spPr/>
    </dgm:pt>
    <dgm:pt modelId="{97C16357-C9A9-4BC0-BE30-3FCF58B45D5D}" type="pres">
      <dgm:prSet presAssocID="{3A0A19D0-13C6-421B-9E1C-E455A5DF6F35}" presName="iconBgRect" presStyleLbl="bgShp" presStyleIdx="3" presStyleCnt="4"/>
      <dgm:spPr/>
    </dgm:pt>
    <dgm:pt modelId="{47A69140-658F-45FD-B4BB-A1078FC708C9}" type="pres">
      <dgm:prSet presAssocID="{3A0A19D0-13C6-421B-9E1C-E455A5DF6F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904FD09B-4FDA-4C91-AFAB-9CC3EAF0F5AD}" type="pres">
      <dgm:prSet presAssocID="{3A0A19D0-13C6-421B-9E1C-E455A5DF6F35}" presName="spaceRect" presStyleCnt="0"/>
      <dgm:spPr/>
    </dgm:pt>
    <dgm:pt modelId="{E7E00178-3D2F-4A88-A9C3-5E0C96DC0DAE}" type="pres">
      <dgm:prSet presAssocID="{3A0A19D0-13C6-421B-9E1C-E455A5DF6F35}" presName="textRect" presStyleLbl="revTx" presStyleIdx="3" presStyleCnt="4">
        <dgm:presLayoutVars>
          <dgm:chMax val="1"/>
          <dgm:chPref val="1"/>
        </dgm:presLayoutVars>
      </dgm:prSet>
      <dgm:spPr/>
    </dgm:pt>
  </dgm:ptLst>
  <dgm:cxnLst>
    <dgm:cxn modelId="{F5AB2C0B-28FA-4FDD-B0DA-FB21D393438F}" type="presOf" srcId="{D8C37CE5-04A7-4AC4-9E2B-2A085D139A08}" destId="{2025C9AA-74B9-4EA6-9792-FAE0E3EE8872}" srcOrd="0" destOrd="0" presId="urn:microsoft.com/office/officeart/2018/5/layout/IconCircleLabelList"/>
    <dgm:cxn modelId="{22F93920-44DD-4C98-8E7F-3C21C0FB3314}" srcId="{C544DA78-2BD1-4B69-B266-3BA3245C2907}" destId="{5ED6FF5B-0EAC-424C-9F55-9EA2B53FDABF}" srcOrd="2" destOrd="0" parTransId="{173B96FC-DD3F-48BC-A559-379C8A7CC53E}" sibTransId="{28D7D950-93D4-45F7-9F27-D636E4C807FB}"/>
    <dgm:cxn modelId="{24BB6831-6D6B-400A-A19A-3989471BDBA6}" type="presOf" srcId="{3A0A19D0-13C6-421B-9E1C-E455A5DF6F35}" destId="{E7E00178-3D2F-4A88-A9C3-5E0C96DC0DAE}" srcOrd="0" destOrd="0" presId="urn:microsoft.com/office/officeart/2018/5/layout/IconCircleLabelList"/>
    <dgm:cxn modelId="{E2F83B67-A8C6-4205-B767-355CF75C4FC3}" type="presOf" srcId="{C544DA78-2BD1-4B69-B266-3BA3245C2907}" destId="{AACA1104-A7CC-44A5-99EC-5359A6636417}" srcOrd="0" destOrd="0" presId="urn:microsoft.com/office/officeart/2018/5/layout/IconCircleLabelList"/>
    <dgm:cxn modelId="{2FABFB69-B599-4535-A19D-2074A205DA66}" type="presOf" srcId="{5ED6FF5B-0EAC-424C-9F55-9EA2B53FDABF}" destId="{4A846985-660B-4CD9-9E18-97CFD268DC51}" srcOrd="0" destOrd="0" presId="urn:microsoft.com/office/officeart/2018/5/layout/IconCircleLabelList"/>
    <dgm:cxn modelId="{42F52254-C858-47F7-A011-E519A1779848}" type="presOf" srcId="{AEAA65AA-4F15-433C-A02D-B74BB679E88C}" destId="{C7CF6A38-F02C-4DE1-9DC5-C307D0FCB521}" srcOrd="0" destOrd="0" presId="urn:microsoft.com/office/officeart/2018/5/layout/IconCircleLabelList"/>
    <dgm:cxn modelId="{8E9A999F-2CB6-4A7F-80AD-BFB5D2200861}" srcId="{C544DA78-2BD1-4B69-B266-3BA3245C2907}" destId="{3A0A19D0-13C6-421B-9E1C-E455A5DF6F35}" srcOrd="3" destOrd="0" parTransId="{D5E08235-231F-4EEA-A824-16465C35BF60}" sibTransId="{EF2221BB-A934-41C6-A34B-0E2A6A250ABE}"/>
    <dgm:cxn modelId="{D301B2A6-BF85-4A5E-8977-CDB87B2F807B}" srcId="{C544DA78-2BD1-4B69-B266-3BA3245C2907}" destId="{AEAA65AA-4F15-433C-A02D-B74BB679E88C}" srcOrd="0" destOrd="0" parTransId="{C34DD98C-9B88-4821-A268-9A2F9C3EFA40}" sibTransId="{CE605C86-8A3A-4E0B-A197-1230FFF256FE}"/>
    <dgm:cxn modelId="{CD0E29EC-4E1A-4E6B-9287-064FCA989031}" srcId="{C544DA78-2BD1-4B69-B266-3BA3245C2907}" destId="{D8C37CE5-04A7-4AC4-9E2B-2A085D139A08}" srcOrd="1" destOrd="0" parTransId="{DE893A16-38F0-470C-91CB-43BD652A2942}" sibTransId="{B2C377FE-19A9-4FC6-9AFE-4E329AC38976}"/>
    <dgm:cxn modelId="{F69D397E-2718-4ED0-A41E-483B14590097}" type="presParOf" srcId="{AACA1104-A7CC-44A5-99EC-5359A6636417}" destId="{2A388B31-219E-4A5A-B364-B5B4B3C57FCF}" srcOrd="0" destOrd="0" presId="urn:microsoft.com/office/officeart/2018/5/layout/IconCircleLabelList"/>
    <dgm:cxn modelId="{97E925CB-3AC1-407C-B904-4B660BE9A7B9}" type="presParOf" srcId="{2A388B31-219E-4A5A-B364-B5B4B3C57FCF}" destId="{39CF5078-21E1-4557-BA36-FCF041070134}" srcOrd="0" destOrd="0" presId="urn:microsoft.com/office/officeart/2018/5/layout/IconCircleLabelList"/>
    <dgm:cxn modelId="{016CC8AC-084D-46E5-906B-1684C5B853C1}" type="presParOf" srcId="{2A388B31-219E-4A5A-B364-B5B4B3C57FCF}" destId="{CA657C49-CB58-4BCF-A00E-4CD57AFDCF8C}" srcOrd="1" destOrd="0" presId="urn:microsoft.com/office/officeart/2018/5/layout/IconCircleLabelList"/>
    <dgm:cxn modelId="{5A9B4A34-46AA-4D04-8043-D8F9743F5096}" type="presParOf" srcId="{2A388B31-219E-4A5A-B364-B5B4B3C57FCF}" destId="{61D3E476-3EBA-45EB-847B-6F2A2AC2CF25}" srcOrd="2" destOrd="0" presId="urn:microsoft.com/office/officeart/2018/5/layout/IconCircleLabelList"/>
    <dgm:cxn modelId="{5031B48A-DC93-4969-99CB-D591AF3D5044}" type="presParOf" srcId="{2A388B31-219E-4A5A-B364-B5B4B3C57FCF}" destId="{C7CF6A38-F02C-4DE1-9DC5-C307D0FCB521}" srcOrd="3" destOrd="0" presId="urn:microsoft.com/office/officeart/2018/5/layout/IconCircleLabelList"/>
    <dgm:cxn modelId="{38572B69-FF31-447F-BB1F-F0B54CF01F8D}" type="presParOf" srcId="{AACA1104-A7CC-44A5-99EC-5359A6636417}" destId="{61990911-006D-4A17-B445-9DEAACA689A4}" srcOrd="1" destOrd="0" presId="urn:microsoft.com/office/officeart/2018/5/layout/IconCircleLabelList"/>
    <dgm:cxn modelId="{B9C7A295-7210-4B6D-9159-2E6517DB32EF}" type="presParOf" srcId="{AACA1104-A7CC-44A5-99EC-5359A6636417}" destId="{05F5AB43-CF7D-4931-BF2F-93D6A81C73BC}" srcOrd="2" destOrd="0" presId="urn:microsoft.com/office/officeart/2018/5/layout/IconCircleLabelList"/>
    <dgm:cxn modelId="{AD2CE0FA-5387-46AC-A623-6923C1A344F3}" type="presParOf" srcId="{05F5AB43-CF7D-4931-BF2F-93D6A81C73BC}" destId="{F8F675E4-AAC8-441A-9AD0-1DD5DAAAF1C1}" srcOrd="0" destOrd="0" presId="urn:microsoft.com/office/officeart/2018/5/layout/IconCircleLabelList"/>
    <dgm:cxn modelId="{942A3CEB-0E33-4AB4-94EE-50C13CFFF5C3}" type="presParOf" srcId="{05F5AB43-CF7D-4931-BF2F-93D6A81C73BC}" destId="{2E31ED1D-6F60-4002-B479-98C830FD2A24}" srcOrd="1" destOrd="0" presId="urn:microsoft.com/office/officeart/2018/5/layout/IconCircleLabelList"/>
    <dgm:cxn modelId="{B073401D-DF2F-4C6D-A7FB-9665A93360A5}" type="presParOf" srcId="{05F5AB43-CF7D-4931-BF2F-93D6A81C73BC}" destId="{5C621CCF-51CC-4867-979B-0216D43F767E}" srcOrd="2" destOrd="0" presId="urn:microsoft.com/office/officeart/2018/5/layout/IconCircleLabelList"/>
    <dgm:cxn modelId="{B3D1A832-D967-4C63-B06A-32C5A2A95CE8}" type="presParOf" srcId="{05F5AB43-CF7D-4931-BF2F-93D6A81C73BC}" destId="{2025C9AA-74B9-4EA6-9792-FAE0E3EE8872}" srcOrd="3" destOrd="0" presId="urn:microsoft.com/office/officeart/2018/5/layout/IconCircleLabelList"/>
    <dgm:cxn modelId="{A1FCBCF1-35BE-43D5-BD57-EDE833CDC865}" type="presParOf" srcId="{AACA1104-A7CC-44A5-99EC-5359A6636417}" destId="{E308C57A-011A-4BF5-85C0-AAD3CA0CF012}" srcOrd="3" destOrd="0" presId="urn:microsoft.com/office/officeart/2018/5/layout/IconCircleLabelList"/>
    <dgm:cxn modelId="{EF65BD51-DC93-490D-8895-6EA45B6908C5}" type="presParOf" srcId="{AACA1104-A7CC-44A5-99EC-5359A6636417}" destId="{6249FFE4-6684-4D07-9931-42DBD5CA13B8}" srcOrd="4" destOrd="0" presId="urn:microsoft.com/office/officeart/2018/5/layout/IconCircleLabelList"/>
    <dgm:cxn modelId="{9715EA20-92B3-454C-8AB2-1C8F0B5492B7}" type="presParOf" srcId="{6249FFE4-6684-4D07-9931-42DBD5CA13B8}" destId="{3E81C958-61ED-4DD0-B96E-C0A509D84FF2}" srcOrd="0" destOrd="0" presId="urn:microsoft.com/office/officeart/2018/5/layout/IconCircleLabelList"/>
    <dgm:cxn modelId="{C104DA01-A8F1-4974-B429-8EB404CC9270}" type="presParOf" srcId="{6249FFE4-6684-4D07-9931-42DBD5CA13B8}" destId="{A8E3FABA-6075-491C-810D-4A69A11DD6A4}" srcOrd="1" destOrd="0" presId="urn:microsoft.com/office/officeart/2018/5/layout/IconCircleLabelList"/>
    <dgm:cxn modelId="{56BB0092-AC28-4F0C-BFF1-487E01806B8D}" type="presParOf" srcId="{6249FFE4-6684-4D07-9931-42DBD5CA13B8}" destId="{D29495DA-EDA9-46AC-ACF7-2E78FCF7B86F}" srcOrd="2" destOrd="0" presId="urn:microsoft.com/office/officeart/2018/5/layout/IconCircleLabelList"/>
    <dgm:cxn modelId="{6E04657B-247B-49EB-9C8F-FBC3167F3E38}" type="presParOf" srcId="{6249FFE4-6684-4D07-9931-42DBD5CA13B8}" destId="{4A846985-660B-4CD9-9E18-97CFD268DC51}" srcOrd="3" destOrd="0" presId="urn:microsoft.com/office/officeart/2018/5/layout/IconCircleLabelList"/>
    <dgm:cxn modelId="{74C5B478-F77C-4EB4-B76F-9D683C4CD673}" type="presParOf" srcId="{AACA1104-A7CC-44A5-99EC-5359A6636417}" destId="{5AB211A3-5FBE-4C01-815E-BEC0BC4D0A44}" srcOrd="5" destOrd="0" presId="urn:microsoft.com/office/officeart/2018/5/layout/IconCircleLabelList"/>
    <dgm:cxn modelId="{3BC4248A-7097-4A48-9080-75E51F4A108F}" type="presParOf" srcId="{AACA1104-A7CC-44A5-99EC-5359A6636417}" destId="{C8986C4C-E8B7-4ADE-8CFD-2A6D7AE4E44E}" srcOrd="6" destOrd="0" presId="urn:microsoft.com/office/officeart/2018/5/layout/IconCircleLabelList"/>
    <dgm:cxn modelId="{42B32CC9-A0ED-4690-8C0E-91F1C5081751}" type="presParOf" srcId="{C8986C4C-E8B7-4ADE-8CFD-2A6D7AE4E44E}" destId="{97C16357-C9A9-4BC0-BE30-3FCF58B45D5D}" srcOrd="0" destOrd="0" presId="urn:microsoft.com/office/officeart/2018/5/layout/IconCircleLabelList"/>
    <dgm:cxn modelId="{6F956F75-EF89-4969-BF75-92D55BE0F119}" type="presParOf" srcId="{C8986C4C-E8B7-4ADE-8CFD-2A6D7AE4E44E}" destId="{47A69140-658F-45FD-B4BB-A1078FC708C9}" srcOrd="1" destOrd="0" presId="urn:microsoft.com/office/officeart/2018/5/layout/IconCircleLabelList"/>
    <dgm:cxn modelId="{5665A7F2-1B39-4BCB-807D-F30CCD9ECE86}" type="presParOf" srcId="{C8986C4C-E8B7-4ADE-8CFD-2A6D7AE4E44E}" destId="{904FD09B-4FDA-4C91-AFAB-9CC3EAF0F5AD}" srcOrd="2" destOrd="0" presId="urn:microsoft.com/office/officeart/2018/5/layout/IconCircleLabelList"/>
    <dgm:cxn modelId="{221E4C34-4B2F-4218-A0DF-23DD96193F77}" type="presParOf" srcId="{C8986C4C-E8B7-4ADE-8CFD-2A6D7AE4E44E}" destId="{E7E00178-3D2F-4A88-A9C3-5E0C96DC0DA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C7954-A833-45FF-98B6-A530CD07F198}">
      <dsp:nvSpPr>
        <dsp:cNvPr id="0" name=""/>
        <dsp:cNvSpPr/>
      </dsp:nvSpPr>
      <dsp:spPr>
        <a:xfrm>
          <a:off x="2482747" y="1844"/>
          <a:ext cx="2093062" cy="2093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AC3E8-813A-4F40-B6EF-1AFE6F06EDCC}">
      <dsp:nvSpPr>
        <dsp:cNvPr id="0" name=""/>
        <dsp:cNvSpPr/>
      </dsp:nvSpPr>
      <dsp:spPr>
        <a:xfrm>
          <a:off x="2928809" y="447907"/>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34E7A2-9059-43F1-B544-C716E6EEA2FB}">
      <dsp:nvSpPr>
        <dsp:cNvPr id="0" name=""/>
        <dsp:cNvSpPr/>
      </dsp:nvSpPr>
      <dsp:spPr>
        <a:xfrm>
          <a:off x="1813653" y="2746845"/>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El c</a:t>
          </a:r>
          <a:r>
            <a:rPr lang="es-ES" sz="1200" kern="1200"/>
            <a:t>á</a:t>
          </a:r>
          <a:r>
            <a:rPr lang="en-US" sz="1200" kern="1200"/>
            <a:t>ncer de mama es uno de los tipos de cancer mas communes, afectando a millones de mujeres en todo el mundo.</a:t>
          </a:r>
        </a:p>
      </dsp:txBody>
      <dsp:txXfrm>
        <a:off x="1813653" y="2746845"/>
        <a:ext cx="3431250" cy="720000"/>
      </dsp:txXfrm>
    </dsp:sp>
    <dsp:sp modelId="{A62DA193-4BBE-4775-A558-830ABB1DDA4A}">
      <dsp:nvSpPr>
        <dsp:cNvPr id="0" name=""/>
        <dsp:cNvSpPr/>
      </dsp:nvSpPr>
      <dsp:spPr>
        <a:xfrm>
          <a:off x="6514466" y="1844"/>
          <a:ext cx="2093062" cy="20930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58936-E3B8-4B41-96C1-0D899E86822E}">
      <dsp:nvSpPr>
        <dsp:cNvPr id="0" name=""/>
        <dsp:cNvSpPr/>
      </dsp:nvSpPr>
      <dsp:spPr>
        <a:xfrm>
          <a:off x="6960528" y="447907"/>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33A87-0457-4665-9F28-C4F00AA05180}">
      <dsp:nvSpPr>
        <dsp:cNvPr id="0" name=""/>
        <dsp:cNvSpPr/>
      </dsp:nvSpPr>
      <dsp:spPr>
        <a:xfrm>
          <a:off x="5845372" y="2746845"/>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GT" sz="1200" kern="1200"/>
            <a:t>Cada vez se tienen avances en la medicina y la tecnología que nos han permitido desarrollar herramientas poderosas para su detección temprana y tratamiento efectivo.</a:t>
          </a:r>
          <a:endParaRPr lang="en-US" sz="1200" kern="1200"/>
        </a:p>
      </dsp:txBody>
      <dsp:txXfrm>
        <a:off x="5845372" y="2746845"/>
        <a:ext cx="343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52629-3D96-455B-983B-3694D258FF08}">
      <dsp:nvSpPr>
        <dsp:cNvPr id="0" name=""/>
        <dsp:cNvSpPr/>
      </dsp:nvSpPr>
      <dsp:spPr>
        <a:xfrm>
          <a:off x="992890" y="450058"/>
          <a:ext cx="1463222" cy="1463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BEC46F-2A20-4029-A57A-FE966564876E}">
      <dsp:nvSpPr>
        <dsp:cNvPr id="0" name=""/>
        <dsp:cNvSpPr/>
      </dsp:nvSpPr>
      <dsp:spPr>
        <a:xfrm>
          <a:off x="98698" y="2298631"/>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kern="1200"/>
            <a:t>Utilizar técnicas de ciencias de datos y aprendizaje automático para clasificar tumores mamarios como benignos (no cancerosos) o malignos (cancerosos).</a:t>
          </a:r>
          <a:endParaRPr lang="en-US" sz="1200" kern="1200"/>
        </a:p>
      </dsp:txBody>
      <dsp:txXfrm>
        <a:off x="98698" y="2298631"/>
        <a:ext cx="3251605" cy="720000"/>
      </dsp:txXfrm>
    </dsp:sp>
    <dsp:sp modelId="{0D6D8EB1-0DAC-40EB-AC9C-A720C9863255}">
      <dsp:nvSpPr>
        <dsp:cNvPr id="0" name=""/>
        <dsp:cNvSpPr/>
      </dsp:nvSpPr>
      <dsp:spPr>
        <a:xfrm>
          <a:off x="4813526" y="450058"/>
          <a:ext cx="1463222" cy="1463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84FC8-0E6F-4AD3-B6EF-0CCF671B652E}">
      <dsp:nvSpPr>
        <dsp:cNvPr id="0" name=""/>
        <dsp:cNvSpPr/>
      </dsp:nvSpPr>
      <dsp:spPr>
        <a:xfrm>
          <a:off x="3919335" y="2298631"/>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kern="1200"/>
            <a:t>Desarrollar modelos predictivos que ayuden a los profesionales de la salud a identificar correctamente el tipo de tumor.</a:t>
          </a:r>
          <a:endParaRPr lang="en-US" sz="1200" kern="1200"/>
        </a:p>
      </dsp:txBody>
      <dsp:txXfrm>
        <a:off x="3919335" y="2298631"/>
        <a:ext cx="3251605" cy="720000"/>
      </dsp:txXfrm>
    </dsp:sp>
    <dsp:sp modelId="{7CA0F822-0F3B-491B-93BE-560346A55004}">
      <dsp:nvSpPr>
        <dsp:cNvPr id="0" name=""/>
        <dsp:cNvSpPr/>
      </dsp:nvSpPr>
      <dsp:spPr>
        <a:xfrm>
          <a:off x="8634163" y="450058"/>
          <a:ext cx="1463222" cy="14632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5D6C0-301D-4F52-A6A0-84673A0380F4}">
      <dsp:nvSpPr>
        <dsp:cNvPr id="0" name=""/>
        <dsp:cNvSpPr/>
      </dsp:nvSpPr>
      <dsp:spPr>
        <a:xfrm>
          <a:off x="7739971" y="2298631"/>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kern="1200"/>
            <a:t>Mejorar la comprensión de las características clave que distinguen tumores benignos de malignos mediante el análisis de un conjunto de datos clínicos.</a:t>
          </a:r>
          <a:endParaRPr lang="en-US" sz="1200" kern="1200"/>
        </a:p>
      </dsp:txBody>
      <dsp:txXfrm>
        <a:off x="7739971" y="2298631"/>
        <a:ext cx="3251605"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7CC06-F8CF-4E78-905A-997A4DEE4F49}">
      <dsp:nvSpPr>
        <dsp:cNvPr id="0" name=""/>
        <dsp:cNvSpPr/>
      </dsp:nvSpPr>
      <dsp:spPr>
        <a:xfrm>
          <a:off x="0" y="84865"/>
          <a:ext cx="6373813" cy="18017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 sz="3200" kern="1200"/>
            <a:t>Modelo 1: Datos normalizados, clases desbalanceadas.</a:t>
          </a:r>
          <a:endParaRPr lang="en-US" sz="3200" kern="1200"/>
        </a:p>
      </dsp:txBody>
      <dsp:txXfrm>
        <a:off x="87957" y="172822"/>
        <a:ext cx="6197899" cy="1625885"/>
      </dsp:txXfrm>
    </dsp:sp>
    <dsp:sp modelId="{2CA37E26-0EFA-4A24-9617-A51F05942386}">
      <dsp:nvSpPr>
        <dsp:cNvPr id="0" name=""/>
        <dsp:cNvSpPr/>
      </dsp:nvSpPr>
      <dsp:spPr>
        <a:xfrm>
          <a:off x="0" y="1978825"/>
          <a:ext cx="6373813" cy="1801799"/>
        </a:xfrm>
        <a:prstGeom prst="roundRect">
          <a:avLst/>
        </a:prstGeom>
        <a:solidFill>
          <a:schemeClr val="accent2">
            <a:hueOff val="10034821"/>
            <a:satOff val="-126"/>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 sz="3200" kern="1200"/>
            <a:t>Modelo 2: Datos normalizados, clases balanceadas mediante Oversampling.</a:t>
          </a:r>
          <a:endParaRPr lang="en-US" sz="3200" kern="1200"/>
        </a:p>
      </dsp:txBody>
      <dsp:txXfrm>
        <a:off x="87957" y="2066782"/>
        <a:ext cx="6197899" cy="1625885"/>
      </dsp:txXfrm>
    </dsp:sp>
    <dsp:sp modelId="{32C423BF-2F39-4B05-A9F7-C5D37BDAC4A3}">
      <dsp:nvSpPr>
        <dsp:cNvPr id="0" name=""/>
        <dsp:cNvSpPr/>
      </dsp:nvSpPr>
      <dsp:spPr>
        <a:xfrm>
          <a:off x="0" y="3872785"/>
          <a:ext cx="6373813" cy="1801799"/>
        </a:xfrm>
        <a:prstGeom prst="roundRect">
          <a:avLst/>
        </a:prstGeom>
        <a:solidFill>
          <a:schemeClr val="accent2">
            <a:hueOff val="20069641"/>
            <a:satOff val="-252"/>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 sz="3200" kern="1200"/>
            <a:t>Modelo 3: Datos normalizados, clases balanceadas mediante Undersampling.</a:t>
          </a:r>
          <a:endParaRPr lang="en-US" sz="3200" kern="1200"/>
        </a:p>
      </dsp:txBody>
      <dsp:txXfrm>
        <a:off x="87957" y="3960742"/>
        <a:ext cx="6197899" cy="16258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F5078-21E1-4557-BA36-FCF041070134}">
      <dsp:nvSpPr>
        <dsp:cNvPr id="0" name=""/>
        <dsp:cNvSpPr/>
      </dsp:nvSpPr>
      <dsp:spPr>
        <a:xfrm>
          <a:off x="623160" y="422088"/>
          <a:ext cx="1452191" cy="14521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57C49-CB58-4BCF-A00E-4CD57AFDCF8C}">
      <dsp:nvSpPr>
        <dsp:cNvPr id="0" name=""/>
        <dsp:cNvSpPr/>
      </dsp:nvSpPr>
      <dsp:spPr>
        <a:xfrm>
          <a:off x="932643" y="731571"/>
          <a:ext cx="833224" cy="833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F6A38-F02C-4DE1-9DC5-C307D0FCB521}">
      <dsp:nvSpPr>
        <dsp:cNvPr id="0" name=""/>
        <dsp:cNvSpPr/>
      </dsp:nvSpPr>
      <dsp:spPr>
        <a:xfrm>
          <a:off x="158934"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a:t>Aumento en la interpretación del modelo.</a:t>
          </a:r>
          <a:endParaRPr lang="en-US" sz="1600" kern="1200"/>
        </a:p>
      </dsp:txBody>
      <dsp:txXfrm>
        <a:off x="158934" y="2326601"/>
        <a:ext cx="2380642" cy="720000"/>
      </dsp:txXfrm>
    </dsp:sp>
    <dsp:sp modelId="{F8F675E4-AAC8-441A-9AD0-1DD5DAAAF1C1}">
      <dsp:nvSpPr>
        <dsp:cNvPr id="0" name=""/>
        <dsp:cNvSpPr/>
      </dsp:nvSpPr>
      <dsp:spPr>
        <a:xfrm>
          <a:off x="3420414" y="422088"/>
          <a:ext cx="1452191" cy="14521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1ED1D-6F60-4002-B479-98C830FD2A24}">
      <dsp:nvSpPr>
        <dsp:cNvPr id="0" name=""/>
        <dsp:cNvSpPr/>
      </dsp:nvSpPr>
      <dsp:spPr>
        <a:xfrm>
          <a:off x="3729898" y="731571"/>
          <a:ext cx="833224" cy="833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25C9AA-74B9-4EA6-9792-FAE0E3EE8872}">
      <dsp:nvSpPr>
        <dsp:cNvPr id="0" name=""/>
        <dsp:cNvSpPr/>
      </dsp:nvSpPr>
      <dsp:spPr>
        <a:xfrm>
          <a:off x="2956189"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a:t>Incorporar Datos adicionales.</a:t>
          </a:r>
          <a:endParaRPr lang="en-US" sz="1600" kern="1200"/>
        </a:p>
      </dsp:txBody>
      <dsp:txXfrm>
        <a:off x="2956189" y="2326601"/>
        <a:ext cx="2380642" cy="720000"/>
      </dsp:txXfrm>
    </dsp:sp>
    <dsp:sp modelId="{3E81C958-61ED-4DD0-B96E-C0A509D84FF2}">
      <dsp:nvSpPr>
        <dsp:cNvPr id="0" name=""/>
        <dsp:cNvSpPr/>
      </dsp:nvSpPr>
      <dsp:spPr>
        <a:xfrm>
          <a:off x="6217669" y="422088"/>
          <a:ext cx="1452191" cy="14521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E3FABA-6075-491C-810D-4A69A11DD6A4}">
      <dsp:nvSpPr>
        <dsp:cNvPr id="0" name=""/>
        <dsp:cNvSpPr/>
      </dsp:nvSpPr>
      <dsp:spPr>
        <a:xfrm>
          <a:off x="6527152" y="731571"/>
          <a:ext cx="833224" cy="833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46985-660B-4CD9-9E18-97CFD268DC51}">
      <dsp:nvSpPr>
        <dsp:cNvPr id="0" name=""/>
        <dsp:cNvSpPr/>
      </dsp:nvSpPr>
      <dsp:spPr>
        <a:xfrm>
          <a:off x="5753444"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a:t>Validación Clínica.</a:t>
          </a:r>
          <a:endParaRPr lang="en-US" sz="1600" kern="1200"/>
        </a:p>
      </dsp:txBody>
      <dsp:txXfrm>
        <a:off x="5753444" y="2326601"/>
        <a:ext cx="2380642" cy="720000"/>
      </dsp:txXfrm>
    </dsp:sp>
    <dsp:sp modelId="{97C16357-C9A9-4BC0-BE30-3FCF58B45D5D}">
      <dsp:nvSpPr>
        <dsp:cNvPr id="0" name=""/>
        <dsp:cNvSpPr/>
      </dsp:nvSpPr>
      <dsp:spPr>
        <a:xfrm>
          <a:off x="9014924" y="422088"/>
          <a:ext cx="1452191" cy="14521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69140-658F-45FD-B4BB-A1078FC708C9}">
      <dsp:nvSpPr>
        <dsp:cNvPr id="0" name=""/>
        <dsp:cNvSpPr/>
      </dsp:nvSpPr>
      <dsp:spPr>
        <a:xfrm>
          <a:off x="9324407" y="731571"/>
          <a:ext cx="833224" cy="8332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E00178-3D2F-4A88-A9C3-5E0C96DC0DAE}">
      <dsp:nvSpPr>
        <dsp:cNvPr id="0" name=""/>
        <dsp:cNvSpPr/>
      </dsp:nvSpPr>
      <dsp:spPr>
        <a:xfrm>
          <a:off x="8550698"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a:t>Automatización en detección y seguimiento.</a:t>
          </a:r>
          <a:endParaRPr lang="en-US" sz="1600" kern="1200"/>
        </a:p>
      </dsp:txBody>
      <dsp:txXfrm>
        <a:off x="8550698" y="2326601"/>
        <a:ext cx="238064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Sunday, June 2,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4722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Sunday, June 2,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275727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Sunday, June 2,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719384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Sunday, June 2,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455974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Sunday, June 2,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25317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Sunday, June 2,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1479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Sunday, June 2,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530130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Sunday, June 2,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78896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Sunday, June 2,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61913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Sunday, June 2,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43947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Sunday, June 2,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13551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Sunday, June 2,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‹Nº›</a:t>
            </a:fld>
            <a:endParaRPr lang="en-US"/>
          </a:p>
        </p:txBody>
      </p:sp>
    </p:spTree>
    <p:extLst>
      <p:ext uri="{BB962C8B-B14F-4D97-AF65-F5344CB8AC3E}">
        <p14:creationId xmlns:p14="http://schemas.microsoft.com/office/powerpoint/2010/main" val="244691002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2FC0B7-AAD8-F036-BA34-FF2072479608}"/>
              </a:ext>
            </a:extLst>
          </p:cNvPr>
          <p:cNvSpPr>
            <a:spLocks noGrp="1"/>
          </p:cNvSpPr>
          <p:nvPr>
            <p:ph type="ctrTitle"/>
          </p:nvPr>
        </p:nvSpPr>
        <p:spPr>
          <a:xfrm>
            <a:off x="550864" y="549275"/>
            <a:ext cx="6373812" cy="984885"/>
          </a:xfrm>
        </p:spPr>
        <p:txBody>
          <a:bodyPr wrap="square" anchor="ctr">
            <a:normAutofit/>
          </a:bodyPr>
          <a:lstStyle/>
          <a:p>
            <a:pPr>
              <a:lnSpc>
                <a:spcPct val="90000"/>
              </a:lnSpc>
            </a:pPr>
            <a:r>
              <a:rPr lang="es-ES" sz="3400" dirty="0"/>
              <a:t>Clasificación Tumores cáncer de mama.</a:t>
            </a:r>
            <a:endParaRPr lang="es-GT" sz="3400" dirty="0"/>
          </a:p>
        </p:txBody>
      </p:sp>
      <p:sp>
        <p:nvSpPr>
          <p:cNvPr id="3" name="Subtítulo 2">
            <a:extLst>
              <a:ext uri="{FF2B5EF4-FFF2-40B4-BE49-F238E27FC236}">
                <a16:creationId xmlns:a16="http://schemas.microsoft.com/office/drawing/2014/main" id="{82AE8B5E-3C39-2082-B1AA-31284E4AD841}"/>
              </a:ext>
            </a:extLst>
          </p:cNvPr>
          <p:cNvSpPr>
            <a:spLocks noGrp="1"/>
          </p:cNvSpPr>
          <p:nvPr>
            <p:ph type="subTitle" idx="1"/>
          </p:nvPr>
        </p:nvSpPr>
        <p:spPr>
          <a:xfrm>
            <a:off x="7140575" y="549275"/>
            <a:ext cx="4498976" cy="984885"/>
          </a:xfrm>
        </p:spPr>
        <p:txBody>
          <a:bodyPr anchor="ctr">
            <a:normAutofit/>
          </a:bodyPr>
          <a:lstStyle/>
          <a:p>
            <a:pPr algn="r"/>
            <a:r>
              <a:rPr lang="es-GT" dirty="0">
                <a:solidFill>
                  <a:schemeClr val="tx1">
                    <a:alpha val="60000"/>
                  </a:schemeClr>
                </a:solidFill>
              </a:rPr>
              <a:t>20004254 – Joaquín Marroquín</a:t>
            </a:r>
            <a:endParaRPr lang="es-ES" dirty="0">
              <a:solidFill>
                <a:schemeClr val="tx1">
                  <a:alpha val="60000"/>
                </a:schemeClr>
              </a:solidFill>
            </a:endParaRPr>
          </a:p>
          <a:p>
            <a:pPr algn="r"/>
            <a:r>
              <a:rPr lang="es-ES" dirty="0">
                <a:solidFill>
                  <a:schemeClr val="tx1">
                    <a:alpha val="60000"/>
                  </a:schemeClr>
                </a:solidFill>
              </a:rPr>
              <a:t>19001064 – Daniel Martinez</a:t>
            </a:r>
          </a:p>
        </p:txBody>
      </p:sp>
      <p:pic>
        <p:nvPicPr>
          <p:cNvPr id="24" name="Picture 3" descr="Muñecas de madera con solo una pintada">
            <a:extLst>
              <a:ext uri="{FF2B5EF4-FFF2-40B4-BE49-F238E27FC236}">
                <a16:creationId xmlns:a16="http://schemas.microsoft.com/office/drawing/2014/main" id="{6F0C1EB6-B86C-1588-8961-E91AA56E9A71}"/>
              </a:ext>
            </a:extLst>
          </p:cNvPr>
          <p:cNvPicPr>
            <a:picLocks noChangeAspect="1"/>
          </p:cNvPicPr>
          <p:nvPr/>
        </p:nvPicPr>
        <p:blipFill rotWithShape="1">
          <a:blip r:embed="rId2"/>
          <a:srcRect t="33087" b="8245"/>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25" name="Rectangle 1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B999CA-9987-93FF-03E4-541F31F78F48}"/>
              </a:ext>
            </a:extLst>
          </p:cNvPr>
          <p:cNvSpPr>
            <a:spLocks noGrp="1"/>
          </p:cNvSpPr>
          <p:nvPr>
            <p:ph type="title"/>
          </p:nvPr>
        </p:nvSpPr>
        <p:spPr>
          <a:xfrm>
            <a:off x="550863" y="549275"/>
            <a:ext cx="5437185" cy="1997855"/>
          </a:xfrm>
        </p:spPr>
        <p:txBody>
          <a:bodyPr wrap="square" anchor="b">
            <a:normAutofit/>
          </a:bodyPr>
          <a:lstStyle/>
          <a:p>
            <a:r>
              <a:rPr lang="es-ES" dirty="0"/>
              <a:t>MODELO 1</a:t>
            </a:r>
            <a:endParaRPr lang="es-GT" dirty="0"/>
          </a:p>
        </p:txBody>
      </p:sp>
      <p:sp>
        <p:nvSpPr>
          <p:cNvPr id="3" name="Marcador de contenido 2">
            <a:extLst>
              <a:ext uri="{FF2B5EF4-FFF2-40B4-BE49-F238E27FC236}">
                <a16:creationId xmlns:a16="http://schemas.microsoft.com/office/drawing/2014/main" id="{76207E9F-CE02-F188-8D42-1DC33F8BFCFC}"/>
              </a:ext>
            </a:extLst>
          </p:cNvPr>
          <p:cNvSpPr>
            <a:spLocks noGrp="1"/>
          </p:cNvSpPr>
          <p:nvPr>
            <p:ph idx="1"/>
          </p:nvPr>
        </p:nvSpPr>
        <p:spPr>
          <a:xfrm>
            <a:off x="550863" y="2677306"/>
            <a:ext cx="5437187" cy="3415519"/>
          </a:xfrm>
        </p:spPr>
        <p:txBody>
          <a:bodyPr anchor="t">
            <a:normAutofit/>
          </a:bodyPr>
          <a:lstStyle/>
          <a:p>
            <a:r>
              <a:rPr lang="es-ES" dirty="0"/>
              <a:t>Conjunto de datos desbalanceados.</a:t>
            </a:r>
          </a:p>
          <a:p>
            <a:r>
              <a:rPr lang="es-ES"/>
              <a:t>Encoding</a:t>
            </a:r>
            <a:r>
              <a:rPr lang="es-ES" dirty="0"/>
              <a:t> 0 y 1 para Maligno y Benigno respectivamente.</a:t>
            </a:r>
          </a:p>
          <a:p>
            <a:r>
              <a:rPr lang="es-ES" dirty="0"/>
              <a:t>Exactitud del modelo: 95%.</a:t>
            </a:r>
          </a:p>
          <a:p>
            <a:r>
              <a:rPr lang="es-ES" dirty="0"/>
              <a:t>72 Malignos.</a:t>
            </a:r>
          </a:p>
          <a:p>
            <a:r>
              <a:rPr lang="es-ES" dirty="0"/>
              <a:t>76 Benignos.</a:t>
            </a:r>
          </a:p>
          <a:p>
            <a:endParaRPr lang="es-GT" dirty="0"/>
          </a:p>
        </p:txBody>
      </p:sp>
      <p:pic>
        <p:nvPicPr>
          <p:cNvPr id="5" name="Imagen 4">
            <a:extLst>
              <a:ext uri="{FF2B5EF4-FFF2-40B4-BE49-F238E27FC236}">
                <a16:creationId xmlns:a16="http://schemas.microsoft.com/office/drawing/2014/main" id="{4210275F-825F-9581-1147-386C21FC68E1}"/>
              </a:ext>
            </a:extLst>
          </p:cNvPr>
          <p:cNvPicPr>
            <a:picLocks noChangeAspect="1"/>
          </p:cNvPicPr>
          <p:nvPr/>
        </p:nvPicPr>
        <p:blipFill>
          <a:blip r:embed="rId2"/>
          <a:stretch>
            <a:fillRect/>
          </a:stretch>
        </p:blipFill>
        <p:spPr>
          <a:xfrm>
            <a:off x="6924675" y="1431475"/>
            <a:ext cx="4713922" cy="3995049"/>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158716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B999CA-9987-93FF-03E4-541F31F78F48}"/>
              </a:ext>
            </a:extLst>
          </p:cNvPr>
          <p:cNvSpPr>
            <a:spLocks noGrp="1"/>
          </p:cNvSpPr>
          <p:nvPr>
            <p:ph type="title"/>
          </p:nvPr>
        </p:nvSpPr>
        <p:spPr>
          <a:xfrm>
            <a:off x="550863" y="549275"/>
            <a:ext cx="5437185" cy="1997855"/>
          </a:xfrm>
        </p:spPr>
        <p:txBody>
          <a:bodyPr wrap="square" anchor="b">
            <a:normAutofit/>
          </a:bodyPr>
          <a:lstStyle/>
          <a:p>
            <a:r>
              <a:rPr lang="es-ES" dirty="0"/>
              <a:t>MODELO 2</a:t>
            </a:r>
            <a:endParaRPr lang="es-GT" dirty="0"/>
          </a:p>
        </p:txBody>
      </p:sp>
      <p:sp>
        <p:nvSpPr>
          <p:cNvPr id="3" name="Marcador de contenido 2">
            <a:extLst>
              <a:ext uri="{FF2B5EF4-FFF2-40B4-BE49-F238E27FC236}">
                <a16:creationId xmlns:a16="http://schemas.microsoft.com/office/drawing/2014/main" id="{76207E9F-CE02-F188-8D42-1DC33F8BFCFC}"/>
              </a:ext>
            </a:extLst>
          </p:cNvPr>
          <p:cNvSpPr>
            <a:spLocks noGrp="1"/>
          </p:cNvSpPr>
          <p:nvPr>
            <p:ph idx="1"/>
          </p:nvPr>
        </p:nvSpPr>
        <p:spPr>
          <a:xfrm>
            <a:off x="550863" y="2677306"/>
            <a:ext cx="5437187" cy="3415519"/>
          </a:xfrm>
        </p:spPr>
        <p:txBody>
          <a:bodyPr anchor="t">
            <a:normAutofit/>
          </a:bodyPr>
          <a:lstStyle/>
          <a:p>
            <a:r>
              <a:rPr lang="es-ES" dirty="0"/>
              <a:t>Conjunto de datos balanceados con Oversampling.</a:t>
            </a:r>
          </a:p>
          <a:p>
            <a:r>
              <a:rPr lang="es-ES" dirty="0" err="1"/>
              <a:t>Encoding</a:t>
            </a:r>
            <a:r>
              <a:rPr lang="es-ES" dirty="0"/>
              <a:t> 0 y 1 para Maligno y Benigno respectivamente.</a:t>
            </a:r>
          </a:p>
          <a:p>
            <a:r>
              <a:rPr lang="es-ES" dirty="0"/>
              <a:t>Exactitud del modelo: 97%.</a:t>
            </a:r>
          </a:p>
          <a:p>
            <a:r>
              <a:rPr lang="es-ES" dirty="0"/>
              <a:t>74 Malignos.</a:t>
            </a:r>
          </a:p>
          <a:p>
            <a:r>
              <a:rPr lang="es-ES" dirty="0"/>
              <a:t>77 Benignos.</a:t>
            </a:r>
          </a:p>
          <a:p>
            <a:endParaRPr lang="es-GT" dirty="0"/>
          </a:p>
        </p:txBody>
      </p:sp>
      <p:pic>
        <p:nvPicPr>
          <p:cNvPr id="6" name="Imagen 5">
            <a:extLst>
              <a:ext uri="{FF2B5EF4-FFF2-40B4-BE49-F238E27FC236}">
                <a16:creationId xmlns:a16="http://schemas.microsoft.com/office/drawing/2014/main" id="{C27848E3-BA29-E944-F293-AEC820781777}"/>
              </a:ext>
            </a:extLst>
          </p:cNvPr>
          <p:cNvPicPr>
            <a:picLocks noChangeAspect="1"/>
          </p:cNvPicPr>
          <p:nvPr/>
        </p:nvPicPr>
        <p:blipFill>
          <a:blip r:embed="rId2"/>
          <a:stretch>
            <a:fillRect/>
          </a:stretch>
        </p:blipFill>
        <p:spPr>
          <a:xfrm>
            <a:off x="6924675" y="1443260"/>
            <a:ext cx="4713922" cy="3971479"/>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3099639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B999CA-9987-93FF-03E4-541F31F78F48}"/>
              </a:ext>
            </a:extLst>
          </p:cNvPr>
          <p:cNvSpPr>
            <a:spLocks noGrp="1"/>
          </p:cNvSpPr>
          <p:nvPr>
            <p:ph type="title"/>
          </p:nvPr>
        </p:nvSpPr>
        <p:spPr>
          <a:xfrm>
            <a:off x="550863" y="549275"/>
            <a:ext cx="5437185" cy="1997855"/>
          </a:xfrm>
        </p:spPr>
        <p:txBody>
          <a:bodyPr wrap="square" anchor="b">
            <a:normAutofit/>
          </a:bodyPr>
          <a:lstStyle/>
          <a:p>
            <a:r>
              <a:rPr lang="es-ES" dirty="0"/>
              <a:t>MODELO 3</a:t>
            </a:r>
            <a:endParaRPr lang="es-GT" dirty="0"/>
          </a:p>
        </p:txBody>
      </p:sp>
      <p:sp>
        <p:nvSpPr>
          <p:cNvPr id="3" name="Marcador de contenido 2">
            <a:extLst>
              <a:ext uri="{FF2B5EF4-FFF2-40B4-BE49-F238E27FC236}">
                <a16:creationId xmlns:a16="http://schemas.microsoft.com/office/drawing/2014/main" id="{76207E9F-CE02-F188-8D42-1DC33F8BFCFC}"/>
              </a:ext>
            </a:extLst>
          </p:cNvPr>
          <p:cNvSpPr>
            <a:spLocks noGrp="1"/>
          </p:cNvSpPr>
          <p:nvPr>
            <p:ph idx="1"/>
          </p:nvPr>
        </p:nvSpPr>
        <p:spPr>
          <a:xfrm>
            <a:off x="550863" y="2677306"/>
            <a:ext cx="5437187" cy="3415519"/>
          </a:xfrm>
        </p:spPr>
        <p:txBody>
          <a:bodyPr anchor="t">
            <a:normAutofit/>
          </a:bodyPr>
          <a:lstStyle/>
          <a:p>
            <a:r>
              <a:rPr lang="es-ES" dirty="0"/>
              <a:t>Conjunto de datos balanceados con </a:t>
            </a:r>
            <a:r>
              <a:rPr lang="es-ES" dirty="0" err="1"/>
              <a:t>undersampling</a:t>
            </a:r>
            <a:r>
              <a:rPr lang="es-ES" dirty="0"/>
              <a:t>..</a:t>
            </a:r>
          </a:p>
          <a:p>
            <a:r>
              <a:rPr lang="es-ES" dirty="0" err="1"/>
              <a:t>Encoding</a:t>
            </a:r>
            <a:r>
              <a:rPr lang="es-ES" dirty="0"/>
              <a:t> 0 y 1 para Maligno y Benigno respectivamente.</a:t>
            </a:r>
          </a:p>
          <a:p>
            <a:r>
              <a:rPr lang="es-ES" dirty="0"/>
              <a:t>Exactitud del modelo: 89%.</a:t>
            </a:r>
          </a:p>
          <a:p>
            <a:r>
              <a:rPr lang="es-ES" dirty="0"/>
              <a:t>67 Malignos.</a:t>
            </a:r>
          </a:p>
          <a:p>
            <a:r>
              <a:rPr lang="es-ES" dirty="0"/>
              <a:t>72 Benignos.</a:t>
            </a:r>
          </a:p>
          <a:p>
            <a:endParaRPr lang="es-GT" dirty="0"/>
          </a:p>
        </p:txBody>
      </p:sp>
      <p:pic>
        <p:nvPicPr>
          <p:cNvPr id="6" name="Imagen 5">
            <a:extLst>
              <a:ext uri="{FF2B5EF4-FFF2-40B4-BE49-F238E27FC236}">
                <a16:creationId xmlns:a16="http://schemas.microsoft.com/office/drawing/2014/main" id="{8902AB41-D803-48AA-8E19-3A5C36F017E2}"/>
              </a:ext>
            </a:extLst>
          </p:cNvPr>
          <p:cNvPicPr>
            <a:picLocks noChangeAspect="1"/>
          </p:cNvPicPr>
          <p:nvPr/>
        </p:nvPicPr>
        <p:blipFill>
          <a:blip r:embed="rId2"/>
          <a:stretch>
            <a:fillRect/>
          </a:stretch>
        </p:blipFill>
        <p:spPr>
          <a:xfrm>
            <a:off x="6924675" y="1425583"/>
            <a:ext cx="4713922" cy="4006833"/>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189721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EEE4DF-5C94-1594-CCA5-4BFB6DA33822}"/>
              </a:ext>
            </a:extLst>
          </p:cNvPr>
          <p:cNvSpPr>
            <a:spLocks noGrp="1"/>
          </p:cNvSpPr>
          <p:nvPr>
            <p:ph type="title"/>
          </p:nvPr>
        </p:nvSpPr>
        <p:spPr>
          <a:xfrm>
            <a:off x="550863" y="549275"/>
            <a:ext cx="5437185" cy="1997855"/>
          </a:xfrm>
        </p:spPr>
        <p:txBody>
          <a:bodyPr wrap="square" anchor="b">
            <a:normAutofit/>
          </a:bodyPr>
          <a:lstStyle/>
          <a:p>
            <a:r>
              <a:rPr lang="es-ES" dirty="0"/>
              <a:t>CONCLUSIONES</a:t>
            </a:r>
            <a:endParaRPr lang="es-GT" dirty="0"/>
          </a:p>
        </p:txBody>
      </p:sp>
      <p:sp>
        <p:nvSpPr>
          <p:cNvPr id="3" name="Marcador de contenido 2">
            <a:extLst>
              <a:ext uri="{FF2B5EF4-FFF2-40B4-BE49-F238E27FC236}">
                <a16:creationId xmlns:a16="http://schemas.microsoft.com/office/drawing/2014/main" id="{369CB8C2-8942-3FE8-CCF3-F4C90AB40C41}"/>
              </a:ext>
            </a:extLst>
          </p:cNvPr>
          <p:cNvSpPr>
            <a:spLocks noGrp="1"/>
          </p:cNvSpPr>
          <p:nvPr>
            <p:ph idx="1"/>
          </p:nvPr>
        </p:nvSpPr>
        <p:spPr>
          <a:xfrm>
            <a:off x="550863" y="2677306"/>
            <a:ext cx="5437187" cy="3415519"/>
          </a:xfrm>
        </p:spPr>
        <p:txBody>
          <a:bodyPr anchor="t">
            <a:normAutofit/>
          </a:bodyPr>
          <a:lstStyle/>
          <a:p>
            <a:pPr marL="0" indent="0">
              <a:buNone/>
            </a:pPr>
            <a:r>
              <a:rPr lang="es-ES" dirty="0"/>
              <a:t>El uso de inteligencia artificial en la clasificación de tumores de mama ha demostrado ser altamente efectivo, con modelos que alcanzan una precisión de hasta el 97%. Las redes neuronales, ofrecen una herramienta poderosa para apoyar a los profesionales de la salud en la detección temprana y precisa del cáncer de mama. Estos resultados ayudan a reducir significativamente los errores en los diagnósticos, mejorando la atención y el pronóstico de los pacientes.</a:t>
            </a:r>
            <a:endParaRPr lang="es-GT" dirty="0"/>
          </a:p>
        </p:txBody>
      </p:sp>
      <p:pic>
        <p:nvPicPr>
          <p:cNvPr id="7" name="Graphic 6" descr="ADN">
            <a:extLst>
              <a:ext uri="{FF2B5EF4-FFF2-40B4-BE49-F238E27FC236}">
                <a16:creationId xmlns:a16="http://schemas.microsoft.com/office/drawing/2014/main" id="{8BB48F13-BA18-BAEB-6BFE-0D05C66675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3166134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EA43BC-ACDE-6684-FC05-6531DB3468A4}"/>
              </a:ext>
            </a:extLst>
          </p:cNvPr>
          <p:cNvSpPr>
            <a:spLocks noGrp="1"/>
          </p:cNvSpPr>
          <p:nvPr>
            <p:ph type="title"/>
          </p:nvPr>
        </p:nvSpPr>
        <p:spPr>
          <a:xfrm>
            <a:off x="550863" y="550800"/>
            <a:ext cx="7308850" cy="986400"/>
          </a:xfrm>
        </p:spPr>
        <p:txBody>
          <a:bodyPr wrap="square" anchor="ctr">
            <a:normAutofit/>
          </a:bodyPr>
          <a:lstStyle/>
          <a:p>
            <a:r>
              <a:rPr lang="es-ES" dirty="0"/>
              <a:t>MEJORAS A FUTURO</a:t>
            </a:r>
            <a:endParaRPr lang="es-GT" dirty="0"/>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FBE9BCDC-DA91-D4BE-C506-015A5CA18BBD}"/>
              </a:ext>
            </a:extLst>
          </p:cNvPr>
          <p:cNvGraphicFramePr>
            <a:graphicFrameLocks noGrp="1"/>
          </p:cNvGraphicFramePr>
          <p:nvPr>
            <p:ph idx="1"/>
            <p:extLst>
              <p:ext uri="{D42A27DB-BD31-4B8C-83A1-F6EECF244321}">
                <p14:modId xmlns:p14="http://schemas.microsoft.com/office/powerpoint/2010/main" val="736577287"/>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343D11-974E-D6E7-BD9A-ED8C5912EB98}"/>
              </a:ext>
            </a:extLst>
          </p:cNvPr>
          <p:cNvSpPr>
            <a:spLocks noGrp="1"/>
          </p:cNvSpPr>
          <p:nvPr>
            <p:ph type="title"/>
          </p:nvPr>
        </p:nvSpPr>
        <p:spPr>
          <a:xfrm>
            <a:off x="550863" y="550800"/>
            <a:ext cx="7308850" cy="986400"/>
          </a:xfrm>
        </p:spPr>
        <p:txBody>
          <a:bodyPr wrap="square" anchor="ctr">
            <a:normAutofit/>
          </a:bodyPr>
          <a:lstStyle/>
          <a:p>
            <a:r>
              <a:rPr lang="en-US" dirty="0"/>
              <a:t>EL CANCER DE MAMA</a:t>
            </a:r>
            <a:endParaRPr lang="es-GT" dirty="0"/>
          </a:p>
        </p:txBody>
      </p:sp>
      <p:sp>
        <p:nvSpPr>
          <p:cNvPr id="1039" name="Rectangle 1038">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4" descr="La inteligencia artificial en la medicina actual">
            <a:extLst>
              <a:ext uri="{FF2B5EF4-FFF2-40B4-BE49-F238E27FC236}">
                <a16:creationId xmlns:a16="http://schemas.microsoft.com/office/drawing/2014/main" id="{C7D55074-6D85-FC10-5A9A-2926DEB118CD}"/>
              </a:ext>
            </a:extLst>
          </p:cNvPr>
          <p:cNvSpPr>
            <a:spLocks noChangeAspect="1" noChangeArrowheads="1"/>
          </p:cNvSpPr>
          <p:nvPr/>
        </p:nvSpPr>
        <p:spPr bwMode="auto">
          <a:xfrm>
            <a:off x="5943599" y="3276599"/>
            <a:ext cx="5437185" cy="54371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a:p>
        </p:txBody>
      </p:sp>
      <p:graphicFrame>
        <p:nvGraphicFramePr>
          <p:cNvPr id="1033" name="Marcador de contenido 2">
            <a:extLst>
              <a:ext uri="{FF2B5EF4-FFF2-40B4-BE49-F238E27FC236}">
                <a16:creationId xmlns:a16="http://schemas.microsoft.com/office/drawing/2014/main" id="{4280A017-1CE8-89A0-8A48-7A92FD3DF863}"/>
              </a:ext>
            </a:extLst>
          </p:cNvPr>
          <p:cNvGraphicFramePr>
            <a:graphicFrameLocks noGrp="1"/>
          </p:cNvGraphicFramePr>
          <p:nvPr>
            <p:ph idx="1"/>
            <p:extLst>
              <p:ext uri="{D42A27DB-BD31-4B8C-83A1-F6EECF244321}">
                <p14:modId xmlns:p14="http://schemas.microsoft.com/office/powerpoint/2010/main" val="2446231262"/>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014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6C84C5-200A-3A44-0E17-F08607992B7A}"/>
              </a:ext>
            </a:extLst>
          </p:cNvPr>
          <p:cNvSpPr>
            <a:spLocks noGrp="1"/>
          </p:cNvSpPr>
          <p:nvPr>
            <p:ph type="title"/>
          </p:nvPr>
        </p:nvSpPr>
        <p:spPr>
          <a:xfrm>
            <a:off x="550864" y="549275"/>
            <a:ext cx="3565524" cy="1997855"/>
          </a:xfrm>
        </p:spPr>
        <p:txBody>
          <a:bodyPr wrap="square" anchor="b">
            <a:normAutofit/>
          </a:bodyPr>
          <a:lstStyle/>
          <a:p>
            <a:pPr>
              <a:lnSpc>
                <a:spcPct val="90000"/>
              </a:lnSpc>
            </a:pPr>
            <a:r>
              <a:rPr lang="en-US" sz="4100"/>
              <a:t>IMPORTANCIA DE DETECCION TEMPRANA</a:t>
            </a:r>
            <a:endParaRPr lang="es-GT" sz="4100"/>
          </a:p>
        </p:txBody>
      </p:sp>
      <p:grpSp>
        <p:nvGrpSpPr>
          <p:cNvPr id="16" name="Group 1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Oval 2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E41DA17B-FB31-783A-30ED-5F4963EDB3C5}"/>
              </a:ext>
            </a:extLst>
          </p:cNvPr>
          <p:cNvSpPr>
            <a:spLocks noGrp="1"/>
          </p:cNvSpPr>
          <p:nvPr>
            <p:ph idx="1"/>
          </p:nvPr>
        </p:nvSpPr>
        <p:spPr>
          <a:xfrm>
            <a:off x="550863" y="2677306"/>
            <a:ext cx="3565525" cy="3415519"/>
          </a:xfrm>
        </p:spPr>
        <p:txBody>
          <a:bodyPr anchor="t">
            <a:normAutofit/>
          </a:bodyPr>
          <a:lstStyle/>
          <a:p>
            <a:r>
              <a:rPr lang="es-ES" sz="1600"/>
              <a:t>La detección temprana permite intervenciones médicas más efectivas.</a:t>
            </a:r>
          </a:p>
          <a:p>
            <a:r>
              <a:rPr lang="es-ES" sz="1600"/>
              <a:t>Métodos actuales de detección incluyen mamografías, biopsias y exámenes clínicos, pero el análisis de datos puede mejorar significativamente la precisión y rapidez del diagnóstico.</a:t>
            </a:r>
          </a:p>
          <a:p>
            <a:endParaRPr lang="es-GT" sz="1600"/>
          </a:p>
        </p:txBody>
      </p:sp>
      <p:pic>
        <p:nvPicPr>
          <p:cNvPr id="4" name="Picture 2" descr="Síntomas del Cáncer de Mama | Roche Pacientes">
            <a:extLst>
              <a:ext uri="{FF2B5EF4-FFF2-40B4-BE49-F238E27FC236}">
                <a16:creationId xmlns:a16="http://schemas.microsoft.com/office/drawing/2014/main" id="{E2BCD149-CC9A-4CB0-9FAF-13363C0687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2599" y="549275"/>
            <a:ext cx="3786839" cy="5759451"/>
          </a:xfrm>
          <a:custGeom>
            <a:avLst/>
            <a:gdLst/>
            <a:ahLst/>
            <a:cxnLst/>
            <a:rect l="l" t="t" r="r" b="b"/>
            <a:pathLst>
              <a:path w="7090237" h="5759451">
                <a:moveTo>
                  <a:pt x="0" y="0"/>
                </a:moveTo>
                <a:lnTo>
                  <a:pt x="7090237" y="0"/>
                </a:lnTo>
                <a:lnTo>
                  <a:pt x="7090237" y="5759451"/>
                </a:lnTo>
                <a:lnTo>
                  <a:pt x="0" y="575945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966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37B991-C119-0E64-3DB2-36CEB19C514C}"/>
              </a:ext>
            </a:extLst>
          </p:cNvPr>
          <p:cNvSpPr>
            <a:spLocks noGrp="1"/>
          </p:cNvSpPr>
          <p:nvPr>
            <p:ph type="title"/>
          </p:nvPr>
        </p:nvSpPr>
        <p:spPr>
          <a:xfrm>
            <a:off x="550863" y="550800"/>
            <a:ext cx="7308850" cy="986400"/>
          </a:xfrm>
        </p:spPr>
        <p:txBody>
          <a:bodyPr wrap="square" anchor="ctr">
            <a:normAutofit/>
          </a:bodyPr>
          <a:lstStyle/>
          <a:p>
            <a:r>
              <a:rPr lang="en-US" dirty="0"/>
              <a:t>OBJETIVO</a:t>
            </a:r>
            <a:endParaRPr lang="es-GT" dirty="0"/>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C013E08A-6A86-EBBC-6101-48AAF5BEBEB8}"/>
              </a:ext>
            </a:extLst>
          </p:cNvPr>
          <p:cNvGraphicFramePr>
            <a:graphicFrameLocks noGrp="1"/>
          </p:cNvGraphicFramePr>
          <p:nvPr>
            <p:ph idx="1"/>
            <p:extLst>
              <p:ext uri="{D42A27DB-BD31-4B8C-83A1-F6EECF244321}">
                <p14:modId xmlns:p14="http://schemas.microsoft.com/office/powerpoint/2010/main" val="1133213663"/>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81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0D3493-FB9F-0AA9-5BAC-A769017A1C80}"/>
              </a:ext>
            </a:extLst>
          </p:cNvPr>
          <p:cNvSpPr>
            <a:spLocks noGrp="1"/>
          </p:cNvSpPr>
          <p:nvPr>
            <p:ph type="title"/>
          </p:nvPr>
        </p:nvSpPr>
        <p:spPr>
          <a:xfrm>
            <a:off x="550862" y="580363"/>
            <a:ext cx="5437188" cy="1333055"/>
          </a:xfrm>
        </p:spPr>
        <p:txBody>
          <a:bodyPr wrap="square" anchor="t">
            <a:normAutofit/>
          </a:bodyPr>
          <a:lstStyle/>
          <a:p>
            <a:pPr>
              <a:lnSpc>
                <a:spcPct val="90000"/>
              </a:lnSpc>
            </a:pPr>
            <a:r>
              <a:rPr lang="en-US" dirty="0"/>
              <a:t>RELEVANCIA DEL PROYECTO</a:t>
            </a:r>
            <a:endParaRPr lang="es-GT"/>
          </a:p>
        </p:txBody>
      </p:sp>
      <p:grpSp>
        <p:nvGrpSpPr>
          <p:cNvPr id="18" name="Group 17">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19" name="Freeform: Shape 18">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4" descr="Estetoscopio">
            <a:extLst>
              <a:ext uri="{FF2B5EF4-FFF2-40B4-BE49-F238E27FC236}">
                <a16:creationId xmlns:a16="http://schemas.microsoft.com/office/drawing/2014/main" id="{307CD1B7-AC7A-4DAD-9AD0-AF05D137625D}"/>
              </a:ext>
            </a:extLst>
          </p:cNvPr>
          <p:cNvPicPr>
            <a:picLocks noChangeAspect="1"/>
          </p:cNvPicPr>
          <p:nvPr/>
        </p:nvPicPr>
        <p:blipFill rotWithShape="1">
          <a:blip r:embed="rId2"/>
          <a:srcRect t="962" r="-2" b="959"/>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3" name="Marcador de contenido 2">
            <a:extLst>
              <a:ext uri="{FF2B5EF4-FFF2-40B4-BE49-F238E27FC236}">
                <a16:creationId xmlns:a16="http://schemas.microsoft.com/office/drawing/2014/main" id="{473ECA42-A2E4-0E41-E885-991A59C5046B}"/>
              </a:ext>
            </a:extLst>
          </p:cNvPr>
          <p:cNvSpPr>
            <a:spLocks noGrp="1"/>
          </p:cNvSpPr>
          <p:nvPr>
            <p:ph idx="1"/>
          </p:nvPr>
        </p:nvSpPr>
        <p:spPr>
          <a:xfrm>
            <a:off x="7140575" y="1520825"/>
            <a:ext cx="4500562" cy="4572000"/>
          </a:xfrm>
        </p:spPr>
        <p:txBody>
          <a:bodyPr anchor="t">
            <a:normAutofit/>
          </a:bodyPr>
          <a:lstStyle/>
          <a:p>
            <a:r>
              <a:rPr lang="es-ES"/>
              <a:t>Contribuir a la lucha contra el cáncer de mama mediante el uso de clasificación de datos por medio de un diagnóstico.</a:t>
            </a:r>
          </a:p>
          <a:p>
            <a:r>
              <a:rPr lang="es-ES"/>
              <a:t>Proporcionar una herramienta adicional para los médicos que pueda apoyar en el proceso de toma de decisiones.</a:t>
            </a:r>
          </a:p>
          <a:p>
            <a:r>
              <a:rPr lang="es-ES"/>
              <a:t>Demostrar el impacto positivo de la ciencia de datos en la salud pública.</a:t>
            </a:r>
            <a:endParaRPr lang="es-GT"/>
          </a:p>
        </p:txBody>
      </p:sp>
      <p:sp>
        <p:nvSpPr>
          <p:cNvPr id="22" name="Freeform: Shape 21">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77036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D071F9-F343-776F-E03C-4A0F5DB8C749}"/>
              </a:ext>
            </a:extLst>
          </p:cNvPr>
          <p:cNvSpPr>
            <a:spLocks noGrp="1"/>
          </p:cNvSpPr>
          <p:nvPr>
            <p:ph type="title"/>
          </p:nvPr>
        </p:nvSpPr>
        <p:spPr>
          <a:xfrm>
            <a:off x="550863" y="549275"/>
            <a:ext cx="5437185" cy="1997855"/>
          </a:xfrm>
        </p:spPr>
        <p:txBody>
          <a:bodyPr wrap="square" anchor="b">
            <a:normAutofit/>
          </a:bodyPr>
          <a:lstStyle/>
          <a:p>
            <a:r>
              <a:rPr lang="es-ES"/>
              <a:t>DESCRIPCION DEL DATASET</a:t>
            </a:r>
            <a:endParaRPr lang="es-GT" dirty="0"/>
          </a:p>
        </p:txBody>
      </p:sp>
      <p:sp>
        <p:nvSpPr>
          <p:cNvPr id="3" name="Marcador de contenido 2">
            <a:extLst>
              <a:ext uri="{FF2B5EF4-FFF2-40B4-BE49-F238E27FC236}">
                <a16:creationId xmlns:a16="http://schemas.microsoft.com/office/drawing/2014/main" id="{B755A3B2-F6C5-9F72-FC1A-DAE7AA053936}"/>
              </a:ext>
            </a:extLst>
          </p:cNvPr>
          <p:cNvSpPr>
            <a:spLocks noGrp="1"/>
          </p:cNvSpPr>
          <p:nvPr>
            <p:ph idx="1"/>
          </p:nvPr>
        </p:nvSpPr>
        <p:spPr>
          <a:xfrm>
            <a:off x="550863" y="2677306"/>
            <a:ext cx="5437187" cy="3415519"/>
          </a:xfrm>
        </p:spPr>
        <p:txBody>
          <a:bodyPr anchor="t">
            <a:normAutofit/>
          </a:bodyPr>
          <a:lstStyle/>
          <a:p>
            <a:r>
              <a:rPr lang="es-ES" dirty="0"/>
              <a:t>Número de muestras: 569 muestras de diagnosis de tumores malignos y benignos.</a:t>
            </a:r>
          </a:p>
          <a:p>
            <a:r>
              <a:rPr lang="es-ES" dirty="0"/>
              <a:t>Columnas de características: 31, Radio, textura, perímetro, área, suavidad, compacidad, concavidad, diagnóstico, entre otras.</a:t>
            </a:r>
          </a:p>
          <a:p>
            <a:r>
              <a:rPr lang="es-ES" dirty="0"/>
              <a:t>Distribución: 357 muestras benignas, 212 muestras malignas.</a:t>
            </a:r>
          </a:p>
          <a:p>
            <a:r>
              <a:rPr lang="es-ES" dirty="0"/>
              <a:t>Datos desbalanceados.</a:t>
            </a:r>
          </a:p>
        </p:txBody>
      </p:sp>
      <p:pic>
        <p:nvPicPr>
          <p:cNvPr id="3074" name="Picture 2" descr="Creating an Analytical Dataset | Udacity">
            <a:extLst>
              <a:ext uri="{FF2B5EF4-FFF2-40B4-BE49-F238E27FC236}">
                <a16:creationId xmlns:a16="http://schemas.microsoft.com/office/drawing/2014/main" id="{08BA63F4-DB1D-670F-6FD9-1BF2847822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4675" y="2109102"/>
            <a:ext cx="4713922" cy="2639795"/>
          </a:xfrm>
          <a:custGeom>
            <a:avLst/>
            <a:gdLst/>
            <a:ahLst/>
            <a:cxnLst/>
            <a:rect l="l" t="t" r="r" b="b"/>
            <a:pathLst>
              <a:path w="4713922" h="5759450">
                <a:moveTo>
                  <a:pt x="0" y="0"/>
                </a:moveTo>
                <a:lnTo>
                  <a:pt x="4713922" y="0"/>
                </a:lnTo>
                <a:lnTo>
                  <a:pt x="4713922" y="5759450"/>
                </a:lnTo>
                <a:lnTo>
                  <a:pt x="0" y="575945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95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7CEFA9-6372-E322-1250-C3B5B00C6BC9}"/>
              </a:ext>
            </a:extLst>
          </p:cNvPr>
          <p:cNvSpPr>
            <a:spLocks noGrp="1"/>
          </p:cNvSpPr>
          <p:nvPr>
            <p:ph type="title"/>
          </p:nvPr>
        </p:nvSpPr>
        <p:spPr>
          <a:xfrm>
            <a:off x="658815" y="596260"/>
            <a:ext cx="5437185" cy="742393"/>
          </a:xfrm>
        </p:spPr>
        <p:txBody>
          <a:bodyPr wrap="square" anchor="b">
            <a:normAutofit/>
          </a:bodyPr>
          <a:lstStyle/>
          <a:p>
            <a:r>
              <a:rPr lang="es-ES" dirty="0"/>
              <a:t>METODOLOGIA</a:t>
            </a:r>
            <a:endParaRPr lang="es-GT" dirty="0"/>
          </a:p>
        </p:txBody>
      </p:sp>
      <p:sp>
        <p:nvSpPr>
          <p:cNvPr id="3" name="Marcador de contenido 2">
            <a:extLst>
              <a:ext uri="{FF2B5EF4-FFF2-40B4-BE49-F238E27FC236}">
                <a16:creationId xmlns:a16="http://schemas.microsoft.com/office/drawing/2014/main" id="{ACF44445-90F7-2F21-0893-DE409D3B641D}"/>
              </a:ext>
            </a:extLst>
          </p:cNvPr>
          <p:cNvSpPr>
            <a:spLocks noGrp="1"/>
          </p:cNvSpPr>
          <p:nvPr>
            <p:ph idx="1"/>
          </p:nvPr>
        </p:nvSpPr>
        <p:spPr>
          <a:xfrm>
            <a:off x="550863" y="2677306"/>
            <a:ext cx="5437187" cy="3415519"/>
          </a:xfrm>
        </p:spPr>
        <p:txBody>
          <a:bodyPr anchor="t">
            <a:normAutofit lnSpcReduction="10000"/>
          </a:bodyPr>
          <a:lstStyle/>
          <a:p>
            <a:pPr>
              <a:lnSpc>
                <a:spcPct val="100000"/>
              </a:lnSpc>
            </a:pPr>
            <a:r>
              <a:rPr lang="es-ES" sz="1700" dirty="0"/>
              <a:t>Codificación de Diagnóstico: </a:t>
            </a:r>
            <a:r>
              <a:rPr lang="es-GT" sz="1700" dirty="0"/>
              <a:t>Los valores de diagnóstico fueron codificados como 0 (benigno) y 1 (maligno) para facilitar el análisis y la modelización.</a:t>
            </a:r>
          </a:p>
          <a:p>
            <a:pPr>
              <a:lnSpc>
                <a:spcPct val="100000"/>
              </a:lnSpc>
            </a:pPr>
            <a:r>
              <a:rPr lang="es-GT" sz="1700" dirty="0"/>
              <a:t>Normalización de Características: Se utilizó la técnica de Z-score para normalizar los valores de las características, asegurando que todas estén en la misma escala y sean comparables entre sí.</a:t>
            </a:r>
          </a:p>
          <a:p>
            <a:pPr>
              <a:lnSpc>
                <a:spcPct val="100000"/>
              </a:lnSpc>
            </a:pPr>
            <a:r>
              <a:rPr lang="es-GT" sz="1700" dirty="0"/>
              <a:t>Manejo del Desbalance de Clases: Undersampling, Oversampling.</a:t>
            </a:r>
          </a:p>
          <a:p>
            <a:pPr>
              <a:lnSpc>
                <a:spcPct val="100000"/>
              </a:lnSpc>
            </a:pPr>
            <a:r>
              <a:rPr lang="es-GT" sz="1700" dirty="0"/>
              <a:t>Matriz de correlación:  Identificar relaciones lineales entre variables.</a:t>
            </a:r>
          </a:p>
          <a:p>
            <a:pPr>
              <a:lnSpc>
                <a:spcPct val="100000"/>
              </a:lnSpc>
            </a:pPr>
            <a:endParaRPr lang="es-GT" sz="1700" dirty="0"/>
          </a:p>
        </p:txBody>
      </p:sp>
      <p:pic>
        <p:nvPicPr>
          <p:cNvPr id="4098" name="Picture 2" descr="Metodología: qué es, concepto y definición - Enciclopedia Significados">
            <a:extLst>
              <a:ext uri="{FF2B5EF4-FFF2-40B4-BE49-F238E27FC236}">
                <a16:creationId xmlns:a16="http://schemas.microsoft.com/office/drawing/2014/main" id="{87648F07-768C-439B-6836-3250A49197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4675" y="1661279"/>
            <a:ext cx="4713922" cy="3535441"/>
          </a:xfrm>
          <a:custGeom>
            <a:avLst/>
            <a:gdLst/>
            <a:ahLst/>
            <a:cxnLst/>
            <a:rect l="l" t="t" r="r" b="b"/>
            <a:pathLst>
              <a:path w="4713922" h="5759450">
                <a:moveTo>
                  <a:pt x="0" y="0"/>
                </a:moveTo>
                <a:lnTo>
                  <a:pt x="4713922" y="0"/>
                </a:lnTo>
                <a:lnTo>
                  <a:pt x="4713922" y="5759450"/>
                </a:lnTo>
                <a:lnTo>
                  <a:pt x="0" y="575945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948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15">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1A46FB-1AB9-705A-4B7E-3DA5E1BCCDD8}"/>
              </a:ext>
            </a:extLst>
          </p:cNvPr>
          <p:cNvSpPr>
            <a:spLocks noGrp="1"/>
          </p:cNvSpPr>
          <p:nvPr>
            <p:ph type="title"/>
          </p:nvPr>
        </p:nvSpPr>
        <p:spPr>
          <a:xfrm>
            <a:off x="550863" y="549275"/>
            <a:ext cx="3565525" cy="5543549"/>
          </a:xfrm>
        </p:spPr>
        <p:txBody>
          <a:bodyPr wrap="square" anchor="ctr">
            <a:normAutofit/>
          </a:bodyPr>
          <a:lstStyle/>
          <a:p>
            <a:r>
              <a:rPr lang="es-ES" sz="3700"/>
              <a:t>ARQUITECTURA DE LOS MODELOS</a:t>
            </a:r>
            <a:endParaRPr lang="es-GT" sz="3700"/>
          </a:p>
        </p:txBody>
      </p:sp>
      <p:sp>
        <p:nvSpPr>
          <p:cNvPr id="31" name="Rectangle 17">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4DF081B2-BC2E-412C-30FB-8424804488DF}"/>
              </a:ext>
            </a:extLst>
          </p:cNvPr>
          <p:cNvGraphicFramePr>
            <a:graphicFrameLocks noGrp="1"/>
          </p:cNvGraphicFramePr>
          <p:nvPr>
            <p:ph idx="1"/>
            <p:extLst>
              <p:ext uri="{D42A27DB-BD31-4B8C-83A1-F6EECF244321}">
                <p14:modId xmlns:p14="http://schemas.microsoft.com/office/powerpoint/2010/main" val="113059726"/>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0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18CD923-1E7C-4118-40B1-7B84636B77B9}"/>
              </a:ext>
            </a:extLst>
          </p:cNvPr>
          <p:cNvSpPr>
            <a:spLocks noGrp="1"/>
          </p:cNvSpPr>
          <p:nvPr>
            <p:ph type="title"/>
          </p:nvPr>
        </p:nvSpPr>
        <p:spPr>
          <a:xfrm>
            <a:off x="550864" y="549275"/>
            <a:ext cx="3565524" cy="1997855"/>
          </a:xfrm>
        </p:spPr>
        <p:txBody>
          <a:bodyPr wrap="square" anchor="b">
            <a:normAutofit/>
          </a:bodyPr>
          <a:lstStyle/>
          <a:p>
            <a:r>
              <a:rPr lang="es-ES" dirty="0"/>
              <a:t>RESULTADOS</a:t>
            </a:r>
            <a:endParaRPr lang="es-GT" dirty="0"/>
          </a:p>
        </p:txBody>
      </p:sp>
      <p:sp>
        <p:nvSpPr>
          <p:cNvPr id="3" name="Marcador de contenido 2">
            <a:extLst>
              <a:ext uri="{FF2B5EF4-FFF2-40B4-BE49-F238E27FC236}">
                <a16:creationId xmlns:a16="http://schemas.microsoft.com/office/drawing/2014/main" id="{15BB1B7E-AC56-6DE2-78A6-6A8E54B0B24C}"/>
              </a:ext>
            </a:extLst>
          </p:cNvPr>
          <p:cNvSpPr>
            <a:spLocks noGrp="1"/>
          </p:cNvSpPr>
          <p:nvPr>
            <p:ph idx="1"/>
          </p:nvPr>
        </p:nvSpPr>
        <p:spPr>
          <a:xfrm>
            <a:off x="550863" y="2678400"/>
            <a:ext cx="3565525" cy="3414425"/>
          </a:xfrm>
        </p:spPr>
        <p:txBody>
          <a:bodyPr anchor="t">
            <a:normAutofit/>
          </a:bodyPr>
          <a:lstStyle/>
          <a:p>
            <a:pPr marL="0" indent="0">
              <a:lnSpc>
                <a:spcPct val="100000"/>
              </a:lnSpc>
              <a:buNone/>
            </a:pPr>
            <a:r>
              <a:rPr lang="es-GT" sz="1600" b="0" i="0">
                <a:effectLst/>
              </a:rPr>
              <a:t>Para la evaluación de nuestro modelo en la clasificación de tumores de mama como benignos o malignos, se realizaron 3 arquitecturas para tener una mejor visualización de los resultados, se mostró una alta precisión en la clasificación de los diagnósticos, esto indica que son efectivos tanto para identificar tumores malignos como para evitar falsos positivos en tumores benignos, la implementación de estos modelos puede mejorar la precisión del diagnóstico y asistir a los médicos en la toma de decisiones clínicas.</a:t>
            </a:r>
            <a:endParaRPr lang="es-GT" sz="1600"/>
          </a:p>
        </p:txBody>
      </p:sp>
      <p:pic>
        <p:nvPicPr>
          <p:cNvPr id="5" name="Picture 4" descr="Resultados del análisis de un cerebro humano en una clínica neurológica">
            <a:extLst>
              <a:ext uri="{FF2B5EF4-FFF2-40B4-BE49-F238E27FC236}">
                <a16:creationId xmlns:a16="http://schemas.microsoft.com/office/drawing/2014/main" id="{BD7D0E04-FC9B-D4E0-2BD7-1139815EF3B5}"/>
              </a:ext>
            </a:extLst>
          </p:cNvPr>
          <p:cNvPicPr>
            <a:picLocks noChangeAspect="1"/>
          </p:cNvPicPr>
          <p:nvPr/>
        </p:nvPicPr>
        <p:blipFill rotWithShape="1">
          <a:blip r:embed="rId2"/>
          <a:srcRect l="16436"/>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1" name="Rectangle 10">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919867"/>
      </p:ext>
    </p:extLst>
  </p:cSld>
  <p:clrMapOvr>
    <a:masterClrMapping/>
  </p:clrMapOvr>
</p:sld>
</file>

<file path=ppt/theme/theme1.xml><?xml version="1.0" encoding="utf-8"?>
<a:theme xmlns:a="http://schemas.openxmlformats.org/drawingml/2006/main" name="3DFloatVTI">
  <a:themeElements>
    <a:clrScheme name="AnalogousFromLightSeedLeftStep">
      <a:dk1>
        <a:srgbClr val="000000"/>
      </a:dk1>
      <a:lt1>
        <a:srgbClr val="FFFFFF"/>
      </a:lt1>
      <a:dk2>
        <a:srgbClr val="412430"/>
      </a:dk2>
      <a:lt2>
        <a:srgbClr val="E2E5E8"/>
      </a:lt2>
      <a:accent1>
        <a:srgbClr val="BC9B82"/>
      </a:accent1>
      <a:accent2>
        <a:srgbClr val="BA807F"/>
      </a:accent2>
      <a:accent3>
        <a:srgbClr val="C594A8"/>
      </a:accent3>
      <a:accent4>
        <a:srgbClr val="BA7FAF"/>
      </a:accent4>
      <a:accent5>
        <a:srgbClr val="BB96C6"/>
      </a:accent5>
      <a:accent6>
        <a:srgbClr val="937FBA"/>
      </a:accent6>
      <a:hlink>
        <a:srgbClr val="5B86A6"/>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148</TotalTime>
  <Words>684</Words>
  <Application>Microsoft Office PowerPoint</Application>
  <PresentationFormat>Panorámica</PresentationFormat>
  <Paragraphs>58</Paragraphs>
  <Slides>14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Sitka Heading</vt:lpstr>
      <vt:lpstr>Source Sans Pro</vt:lpstr>
      <vt:lpstr>3DFloatVTI</vt:lpstr>
      <vt:lpstr>Clasificación Tumores cáncer de mama.</vt:lpstr>
      <vt:lpstr>EL CANCER DE MAMA</vt:lpstr>
      <vt:lpstr>IMPORTANCIA DE DETECCION TEMPRANA</vt:lpstr>
      <vt:lpstr>OBJETIVO</vt:lpstr>
      <vt:lpstr>RELEVANCIA DEL PROYECTO</vt:lpstr>
      <vt:lpstr>DESCRIPCION DEL DATASET</vt:lpstr>
      <vt:lpstr>METODOLOGIA</vt:lpstr>
      <vt:lpstr>ARQUITECTURA DE LOS MODELOS</vt:lpstr>
      <vt:lpstr>RESULTADOS</vt:lpstr>
      <vt:lpstr>MODELO 1</vt:lpstr>
      <vt:lpstr>MODELO 2</vt:lpstr>
      <vt:lpstr>MODELO 3</vt:lpstr>
      <vt:lpstr>CONCLUSIONES</vt:lpstr>
      <vt:lpstr>MEJORAS A FUTURO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Clasificación Tumores cáncer de mama.</dc:title>
  <dc:creator>Daniel Martinez</dc:creator>
  <cp:lastModifiedBy>Daniel Martinez</cp:lastModifiedBy>
  <cp:revision>1</cp:revision>
  <dcterms:created xsi:type="dcterms:W3CDTF">2024-06-02T23:04:52Z</dcterms:created>
  <dcterms:modified xsi:type="dcterms:W3CDTF">2024-06-03T01:33:29Z</dcterms:modified>
</cp:coreProperties>
</file>